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389" r:id="rId3"/>
    <p:sldId id="390" r:id="rId4"/>
    <p:sldId id="375" r:id="rId5"/>
    <p:sldId id="376" r:id="rId6"/>
    <p:sldId id="259" r:id="rId7"/>
    <p:sldId id="260" r:id="rId8"/>
    <p:sldId id="263" r:id="rId9"/>
    <p:sldId id="264" r:id="rId10"/>
    <p:sldId id="268" r:id="rId11"/>
    <p:sldId id="269" r:id="rId12"/>
    <p:sldId id="377" r:id="rId13"/>
    <p:sldId id="378" r:id="rId14"/>
    <p:sldId id="380" r:id="rId15"/>
    <p:sldId id="396" r:id="rId16"/>
    <p:sldId id="257" r:id="rId17"/>
    <p:sldId id="258" r:id="rId18"/>
    <p:sldId id="304" r:id="rId19"/>
    <p:sldId id="308" r:id="rId20"/>
    <p:sldId id="307" r:id="rId21"/>
    <p:sldId id="311" r:id="rId22"/>
    <p:sldId id="310" r:id="rId23"/>
    <p:sldId id="323" r:id="rId24"/>
    <p:sldId id="271" r:id="rId25"/>
    <p:sldId id="314" r:id="rId26"/>
    <p:sldId id="315" r:id="rId27"/>
    <p:sldId id="276" r:id="rId28"/>
    <p:sldId id="318" r:id="rId29"/>
    <p:sldId id="345" r:id="rId30"/>
    <p:sldId id="397" r:id="rId31"/>
    <p:sldId id="398" r:id="rId32"/>
    <p:sldId id="399" r:id="rId33"/>
    <p:sldId id="341" r:id="rId34"/>
    <p:sldId id="400" r:id="rId35"/>
    <p:sldId id="343" r:id="rId36"/>
    <p:sldId id="401" r:id="rId37"/>
    <p:sldId id="346" r:id="rId38"/>
    <p:sldId id="402" r:id="rId39"/>
    <p:sldId id="348" r:id="rId40"/>
    <p:sldId id="403" r:id="rId41"/>
    <p:sldId id="404" r:id="rId42"/>
    <p:sldId id="351" r:id="rId43"/>
    <p:sldId id="352" r:id="rId44"/>
    <p:sldId id="357" r:id="rId45"/>
    <p:sldId id="359" r:id="rId46"/>
    <p:sldId id="405" r:id="rId47"/>
    <p:sldId id="353" r:id="rId48"/>
    <p:sldId id="406" r:id="rId49"/>
    <p:sldId id="360" r:id="rId50"/>
    <p:sldId id="407" r:id="rId51"/>
    <p:sldId id="362" r:id="rId52"/>
    <p:sldId id="408" r:id="rId53"/>
    <p:sldId id="364" r:id="rId54"/>
    <p:sldId id="409" r:id="rId55"/>
    <p:sldId id="410" r:id="rId56"/>
    <p:sldId id="366" r:id="rId57"/>
    <p:sldId id="411" r:id="rId58"/>
    <p:sldId id="368" r:id="rId59"/>
    <p:sldId id="412" r:id="rId60"/>
    <p:sldId id="413" r:id="rId61"/>
    <p:sldId id="393" r:id="rId62"/>
    <p:sldId id="394" r:id="rId63"/>
    <p:sldId id="395" r:id="rId64"/>
    <p:sldId id="392" r:id="rId65"/>
    <p:sldId id="322" r:id="rId66"/>
  </p:sldIdLst>
  <p:sldSz cx="12192000" cy="6858000"/>
  <p:notesSz cx="6807200" cy="9939338"/>
  <p:embeddedFontLs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Century Gothic" panose="020B0502020202020204" pitchFamily="34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6" roundtripDataSignature="AMtx7mieYdYDLKrHRAKpllZYFDKoi0it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6841" autoAdjust="0"/>
  </p:normalViewPr>
  <p:slideViewPr>
    <p:cSldViewPr snapToGrid="0">
      <p:cViewPr varScale="1">
        <p:scale>
          <a:sx n="55" d="100"/>
          <a:sy n="55" d="100"/>
        </p:scale>
        <p:origin x="994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7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9787" cy="498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5838" y="0"/>
            <a:ext cx="2949787" cy="498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22275" y="1243013"/>
            <a:ext cx="5962650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0647"/>
            <a:ext cx="2949787" cy="49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main#!/challenges/securityCodeReviewMaster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:notes"/>
          <p:cNvSpPr txBox="1">
            <a:spLocks noGrp="1"/>
          </p:cNvSpPr>
          <p:nvPr>
            <p:ph type="sldNum" idx="12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9047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2958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AF512C-E508-B04B-B501-A37C1E66E4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503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AF512C-E508-B04B-B501-A37C1E66E4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0779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7930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9902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AF512C-E508-B04B-B501-A37C1E66E4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8140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Y" dirty="0"/>
              <a:t>Top.java posee la inyección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4958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AF512C-E508-B04B-B501-A37C1E66E4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4936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Y" dirty="0"/>
              <a:t>Top.java posee la inyección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859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6947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Parameterized Commands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handle situations where hazardous chars are needed</a:t>
            </a:r>
          </a:p>
          <a:p>
            <a:r>
              <a:rPr lang="en-US" sz="12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ORM Frameworks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prevent mistakes</a:t>
            </a:r>
          </a:p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7187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91355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41353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AF512C-E508-B04B-B501-A37C1E66E4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248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UY" dirty="0"/>
              <a:t>Las contraseñas en Top se almacenan con un hash sin sal</a:t>
            </a:r>
          </a:p>
          <a:p>
            <a:r>
              <a:rPr lang="es-UY" dirty="0" err="1"/>
              <a:t>ee</a:t>
            </a:r>
            <a:r>
              <a:rPr lang="es-UY" dirty="0"/>
              <a:t> la inyección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46714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AF512C-E508-B04B-B501-A37C1E66E4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727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User and password transmitted in clear text via query parameters</a:t>
            </a:r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6868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AF512C-E508-B04B-B501-A37C1E66E4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2397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(Person details and credit card number saved in the clear to S3 bucket)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37192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8337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75797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608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sz="32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86701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AF512C-E508-B04B-B501-A37C1E66E4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13882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AF512C-E508-B04B-B501-A37C1E66E4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741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AF512C-E508-B04B-B501-A37C1E66E4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1866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input is written into the page as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94712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AF512C-E508-B04B-B501-A37C1E66E4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07354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is written into a dangerous HTML attribute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50945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AF512C-E508-B04B-B501-A37C1E66E4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8465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is executing a dangerous function, actually an example of code injection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1991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sz="1200" dirty="0"/>
              <a:t>If password hashes are not salted attackers can still reverse the password.</a:t>
            </a:r>
            <a:endParaRPr lang="en-US" sz="2400" dirty="0"/>
          </a:p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81819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AF512C-E508-B04B-B501-A37C1E66E4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79966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is being reflected between the &lt;script&gt; tags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43214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86380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AF512C-E508-B04B-B501-A37C1E66E4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8058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is concatenated to a system path allowing manipulation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44690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81793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3:notes"/>
          <p:cNvSpPr txBox="1">
            <a:spLocks noGrp="1"/>
          </p:cNvSpPr>
          <p:nvPr>
            <p:ph type="body" idx="1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Security Code Review Master : Input Validation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Security Code Review Master : Protecting Data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Security Code Review Master : Preventing Cross-Site Scripting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Security Code Review Master : Indirect Object References </a:t>
            </a:r>
            <a:endParaRPr lang="en-US" dirty="0"/>
          </a:p>
        </p:txBody>
      </p:sp>
      <p:sp>
        <p:nvSpPr>
          <p:cNvPr id="759" name="Google Shape;75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9690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832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0573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4195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8247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userDrawn="1">
  <p:cSld name="Cov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6"/>
          <p:cNvSpPr/>
          <p:nvPr/>
        </p:nvSpPr>
        <p:spPr>
          <a:xfrm>
            <a:off x="-5448" y="5865881"/>
            <a:ext cx="12197448" cy="992120"/>
          </a:xfrm>
          <a:prstGeom prst="rect">
            <a:avLst/>
          </a:prstGeom>
          <a:solidFill>
            <a:srgbClr val="0038A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46"/>
          <p:cNvSpPr txBox="1"/>
          <p:nvPr/>
        </p:nvSpPr>
        <p:spPr>
          <a:xfrm>
            <a:off x="8832714" y="6084942"/>
            <a:ext cx="317851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OWASP Uruguay</a:t>
            </a:r>
            <a:endParaRPr sz="3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184" y="5907629"/>
            <a:ext cx="2966936" cy="9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6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986" y="2244812"/>
            <a:ext cx="1611332" cy="161133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6"/>
          <p:cNvSpPr txBox="1"/>
          <p:nvPr/>
        </p:nvSpPr>
        <p:spPr>
          <a:xfrm>
            <a:off x="364789" y="3899980"/>
            <a:ext cx="229572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OWASP UY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DFC101-AC31-2880-4858-78C7B773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  <a:endParaRPr lang="es-UY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4A95E6-6118-39B7-A842-60326B52C3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5638" y="1838325"/>
            <a:ext cx="8158162" cy="3087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DBD55-26DB-1C4F-8078-64604A03B62A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987E-3369-3A45-97A9-C0D650F86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94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">
  <p:cSld name="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3217" y="129239"/>
            <a:ext cx="1747147" cy="98379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7"/>
          <p:cNvSpPr/>
          <p:nvPr/>
        </p:nvSpPr>
        <p:spPr>
          <a:xfrm>
            <a:off x="-5448" y="6177677"/>
            <a:ext cx="12197448" cy="666739"/>
          </a:xfrm>
          <a:prstGeom prst="rect">
            <a:avLst/>
          </a:prstGeom>
          <a:solidFill>
            <a:srgbClr val="0038A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7"/>
          <p:cNvSpPr txBox="1"/>
          <p:nvPr/>
        </p:nvSpPr>
        <p:spPr>
          <a:xfrm>
            <a:off x="134914" y="6326380"/>
            <a:ext cx="20071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owasp.org/uruguay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47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31587" y="6177677"/>
            <a:ext cx="660413" cy="660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8"/>
          <p:cNvSpPr txBox="1"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8"/>
          <p:cNvSpPr txBox="1">
            <a:spLocks noGrp="1"/>
          </p:cNvSpPr>
          <p:nvPr>
            <p:ph type="body" idx="1"/>
          </p:nvPr>
        </p:nvSpPr>
        <p:spPr>
          <a:xfrm>
            <a:off x="5183203" y="987451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1" name="Google Shape;31;p48"/>
          <p:cNvSpPr txBox="1">
            <a:spLocks noGrp="1"/>
          </p:cNvSpPr>
          <p:nvPr>
            <p:ph type="body" idx="2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2" name="Google Shape;32;p48"/>
          <p:cNvSpPr txBox="1">
            <a:spLocks noGrp="1"/>
          </p:cNvSpPr>
          <p:nvPr>
            <p:ph type="dt" idx="10"/>
          </p:nvPr>
        </p:nvSpPr>
        <p:spPr>
          <a:xfrm>
            <a:off x="838201" y="63563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8"/>
          <p:cNvSpPr txBox="1">
            <a:spLocks noGrp="1"/>
          </p:cNvSpPr>
          <p:nvPr>
            <p:ph type="ftr" idx="11"/>
          </p:nvPr>
        </p:nvSpPr>
        <p:spPr>
          <a:xfrm>
            <a:off x="4038601" y="635637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8"/>
          <p:cNvSpPr txBox="1">
            <a:spLocks noGrp="1"/>
          </p:cNvSpPr>
          <p:nvPr>
            <p:ph type="sldNum" idx="12"/>
          </p:nvPr>
        </p:nvSpPr>
        <p:spPr>
          <a:xfrm>
            <a:off x="8610601" y="63563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9"/>
          <p:cNvSpPr txBox="1">
            <a:spLocks noGrp="1"/>
          </p:cNvSpPr>
          <p:nvPr>
            <p:ph type="title"/>
          </p:nvPr>
        </p:nvSpPr>
        <p:spPr>
          <a:xfrm>
            <a:off x="839791" y="457200"/>
            <a:ext cx="393223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9"/>
          <p:cNvSpPr>
            <a:spLocks noGrp="1"/>
          </p:cNvSpPr>
          <p:nvPr>
            <p:ph type="pic" idx="2"/>
          </p:nvPr>
        </p:nvSpPr>
        <p:spPr>
          <a:xfrm>
            <a:off x="5183203" y="987451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49"/>
          <p:cNvSpPr txBox="1">
            <a:spLocks noGrp="1"/>
          </p:cNvSpPr>
          <p:nvPr>
            <p:ph type="body" idx="1"/>
          </p:nvPr>
        </p:nvSpPr>
        <p:spPr>
          <a:xfrm>
            <a:off x="839791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" name="Google Shape;39;p49"/>
          <p:cNvSpPr txBox="1">
            <a:spLocks noGrp="1"/>
          </p:cNvSpPr>
          <p:nvPr>
            <p:ph type="dt" idx="10"/>
          </p:nvPr>
        </p:nvSpPr>
        <p:spPr>
          <a:xfrm>
            <a:off x="838201" y="63563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9"/>
          <p:cNvSpPr txBox="1">
            <a:spLocks noGrp="1"/>
          </p:cNvSpPr>
          <p:nvPr>
            <p:ph type="ftr" idx="11"/>
          </p:nvPr>
        </p:nvSpPr>
        <p:spPr>
          <a:xfrm>
            <a:off x="4038601" y="635637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9"/>
          <p:cNvSpPr txBox="1">
            <a:spLocks noGrp="1"/>
          </p:cNvSpPr>
          <p:nvPr>
            <p:ph type="sldNum" idx="12"/>
          </p:nvPr>
        </p:nvSpPr>
        <p:spPr>
          <a:xfrm>
            <a:off x="8610601" y="63563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0"/>
          <p:cNvSpPr txBox="1"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0"/>
          <p:cNvSpPr txBox="1">
            <a:spLocks noGrp="1"/>
          </p:cNvSpPr>
          <p:nvPr>
            <p:ph type="body" idx="1"/>
          </p:nvPr>
        </p:nvSpPr>
        <p:spPr>
          <a:xfrm rot="5400000">
            <a:off x="3920332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50"/>
          <p:cNvSpPr txBox="1">
            <a:spLocks noGrp="1"/>
          </p:cNvSpPr>
          <p:nvPr>
            <p:ph type="dt" idx="10"/>
          </p:nvPr>
        </p:nvSpPr>
        <p:spPr>
          <a:xfrm>
            <a:off x="838201" y="63563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0"/>
          <p:cNvSpPr txBox="1">
            <a:spLocks noGrp="1"/>
          </p:cNvSpPr>
          <p:nvPr>
            <p:ph type="ftr" idx="11"/>
          </p:nvPr>
        </p:nvSpPr>
        <p:spPr>
          <a:xfrm>
            <a:off x="4038601" y="635637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sldNum" idx="12"/>
          </p:nvPr>
        </p:nvSpPr>
        <p:spPr>
          <a:xfrm>
            <a:off x="8610601" y="63563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1"/>
          <p:cNvSpPr txBox="1">
            <a:spLocks noGrp="1"/>
          </p:cNvSpPr>
          <p:nvPr>
            <p:ph type="dt" idx="10"/>
          </p:nvPr>
        </p:nvSpPr>
        <p:spPr>
          <a:xfrm>
            <a:off x="838201" y="63563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1"/>
          <p:cNvSpPr txBox="1">
            <a:spLocks noGrp="1"/>
          </p:cNvSpPr>
          <p:nvPr>
            <p:ph type="ftr" idx="11"/>
          </p:nvPr>
        </p:nvSpPr>
        <p:spPr>
          <a:xfrm>
            <a:off x="4038601" y="635637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sldNum" idx="12"/>
          </p:nvPr>
        </p:nvSpPr>
        <p:spPr>
          <a:xfrm>
            <a:off x="8610601" y="63563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2"/>
          <p:cNvSpPr txBox="1">
            <a:spLocks noGrp="1"/>
          </p:cNvSpPr>
          <p:nvPr>
            <p:ph type="title"/>
          </p:nvPr>
        </p:nvSpPr>
        <p:spPr>
          <a:xfrm>
            <a:off x="838200" y="2160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 i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52"/>
          <p:cNvSpPr txBox="1">
            <a:spLocks noGrp="1"/>
          </p:cNvSpPr>
          <p:nvPr>
            <p:ph type="body" idx="1"/>
          </p:nvPr>
        </p:nvSpPr>
        <p:spPr>
          <a:xfrm>
            <a:off x="838200" y="180141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52"/>
          <p:cNvSpPr txBox="1"/>
          <p:nvPr/>
        </p:nvSpPr>
        <p:spPr>
          <a:xfrm>
            <a:off x="254000" y="6283021"/>
            <a:ext cx="1158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owasp.org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5;p47">
            <a:extLst>
              <a:ext uri="{FF2B5EF4-FFF2-40B4-BE49-F238E27FC236}">
                <a16:creationId xmlns:a16="http://schemas.microsoft.com/office/drawing/2014/main" id="{4B4F571A-B6A4-E530-9B61-9ABA8DABC1D5}"/>
              </a:ext>
            </a:extLst>
          </p:cNvPr>
          <p:cNvSpPr/>
          <p:nvPr userDrawn="1"/>
        </p:nvSpPr>
        <p:spPr>
          <a:xfrm>
            <a:off x="-5448" y="6177677"/>
            <a:ext cx="12197448" cy="666739"/>
          </a:xfrm>
          <a:prstGeom prst="rect">
            <a:avLst/>
          </a:prstGeom>
          <a:solidFill>
            <a:srgbClr val="0038A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6;p47">
            <a:extLst>
              <a:ext uri="{FF2B5EF4-FFF2-40B4-BE49-F238E27FC236}">
                <a16:creationId xmlns:a16="http://schemas.microsoft.com/office/drawing/2014/main" id="{1F4355F8-660A-D164-9843-B5B7E4DA7566}"/>
              </a:ext>
            </a:extLst>
          </p:cNvPr>
          <p:cNvSpPr txBox="1"/>
          <p:nvPr userDrawn="1"/>
        </p:nvSpPr>
        <p:spPr>
          <a:xfrm>
            <a:off x="134914" y="6326380"/>
            <a:ext cx="20071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owasp.org/uruguay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27;p47" descr="Logo&#10;&#10;Description automatically generated">
            <a:extLst>
              <a:ext uri="{FF2B5EF4-FFF2-40B4-BE49-F238E27FC236}">
                <a16:creationId xmlns:a16="http://schemas.microsoft.com/office/drawing/2014/main" id="{8C44F560-D3F4-B254-2A15-FA78BDDD778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31587" y="6177677"/>
            <a:ext cx="660413" cy="660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7BD7"/>
              </a:buClr>
              <a:buSzPts val="2400"/>
              <a:buNone/>
              <a:defRPr sz="2400" b="1">
                <a:solidFill>
                  <a:srgbClr val="1D7BD7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5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5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7BD7"/>
              </a:buClr>
              <a:buSzPts val="2400"/>
              <a:buNone/>
              <a:defRPr sz="2400" b="1">
                <a:solidFill>
                  <a:srgbClr val="1D7BD7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p5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25;p47">
            <a:extLst>
              <a:ext uri="{FF2B5EF4-FFF2-40B4-BE49-F238E27FC236}">
                <a16:creationId xmlns:a16="http://schemas.microsoft.com/office/drawing/2014/main" id="{F1F610B6-EA11-D891-B7B5-938B1EDA952A}"/>
              </a:ext>
            </a:extLst>
          </p:cNvPr>
          <p:cNvSpPr/>
          <p:nvPr userDrawn="1"/>
        </p:nvSpPr>
        <p:spPr>
          <a:xfrm>
            <a:off x="-5448" y="6177677"/>
            <a:ext cx="12197448" cy="666739"/>
          </a:xfrm>
          <a:prstGeom prst="rect">
            <a:avLst/>
          </a:prstGeom>
          <a:solidFill>
            <a:srgbClr val="0038A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6;p47">
            <a:extLst>
              <a:ext uri="{FF2B5EF4-FFF2-40B4-BE49-F238E27FC236}">
                <a16:creationId xmlns:a16="http://schemas.microsoft.com/office/drawing/2014/main" id="{F6D42B5A-E790-F390-7FA2-604501853713}"/>
              </a:ext>
            </a:extLst>
          </p:cNvPr>
          <p:cNvSpPr txBox="1"/>
          <p:nvPr userDrawn="1"/>
        </p:nvSpPr>
        <p:spPr>
          <a:xfrm>
            <a:off x="134914" y="6326380"/>
            <a:ext cx="20071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owasp.org/uruguay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27;p47" descr="Logo&#10;&#10;Description automatically generated">
            <a:extLst>
              <a:ext uri="{FF2B5EF4-FFF2-40B4-BE49-F238E27FC236}">
                <a16:creationId xmlns:a16="http://schemas.microsoft.com/office/drawing/2014/main" id="{3AB2D728-339B-AE06-6934-580240B8106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31587" y="6177677"/>
            <a:ext cx="660413" cy="660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4"/>
          <p:cNvSpPr txBox="1">
            <a:spLocks noGrp="1"/>
          </p:cNvSpPr>
          <p:nvPr>
            <p:ph type="title"/>
          </p:nvPr>
        </p:nvSpPr>
        <p:spPr>
          <a:xfrm>
            <a:off x="838200" y="2160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Google Shape;25;p47">
            <a:extLst>
              <a:ext uri="{FF2B5EF4-FFF2-40B4-BE49-F238E27FC236}">
                <a16:creationId xmlns:a16="http://schemas.microsoft.com/office/drawing/2014/main" id="{DF13FB10-31BB-63D6-EDCE-5534F356790E}"/>
              </a:ext>
            </a:extLst>
          </p:cNvPr>
          <p:cNvSpPr/>
          <p:nvPr userDrawn="1"/>
        </p:nvSpPr>
        <p:spPr>
          <a:xfrm>
            <a:off x="-5448" y="6177677"/>
            <a:ext cx="12197448" cy="666739"/>
          </a:xfrm>
          <a:prstGeom prst="rect">
            <a:avLst/>
          </a:prstGeom>
          <a:solidFill>
            <a:srgbClr val="0038A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6;p47">
            <a:extLst>
              <a:ext uri="{FF2B5EF4-FFF2-40B4-BE49-F238E27FC236}">
                <a16:creationId xmlns:a16="http://schemas.microsoft.com/office/drawing/2014/main" id="{D26080A4-324B-6616-661C-C8CE06B4101E}"/>
              </a:ext>
            </a:extLst>
          </p:cNvPr>
          <p:cNvSpPr txBox="1"/>
          <p:nvPr userDrawn="1"/>
        </p:nvSpPr>
        <p:spPr>
          <a:xfrm>
            <a:off x="134914" y="6326380"/>
            <a:ext cx="20071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owasp.org/uruguay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27;p47" descr="Logo&#10;&#10;Description automatically generated">
            <a:extLst>
              <a:ext uri="{FF2B5EF4-FFF2-40B4-BE49-F238E27FC236}">
                <a16:creationId xmlns:a16="http://schemas.microsoft.com/office/drawing/2014/main" id="{BB7C2E68-DDCC-C13B-CD0B-B07B8D5C6B6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31587" y="6177677"/>
            <a:ext cx="660413" cy="660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5"/>
          <p:cNvSpPr txBox="1">
            <a:spLocks noGrp="1"/>
          </p:cNvSpPr>
          <p:nvPr>
            <p:ph type="dt" idx="10"/>
          </p:nvPr>
        </p:nvSpPr>
        <p:spPr>
          <a:xfrm>
            <a:off x="838201" y="63563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5"/>
          <p:cNvSpPr txBox="1">
            <a:spLocks noGrp="1"/>
          </p:cNvSpPr>
          <p:nvPr>
            <p:ph type="ftr" idx="11"/>
          </p:nvPr>
        </p:nvSpPr>
        <p:spPr>
          <a:xfrm>
            <a:off x="4038601" y="635637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5"/>
          <p:cNvSpPr txBox="1">
            <a:spLocks noGrp="1"/>
          </p:cNvSpPr>
          <p:nvPr>
            <p:ph type="sldNum" idx="12"/>
          </p:nvPr>
        </p:nvSpPr>
        <p:spPr>
          <a:xfrm>
            <a:off x="8610601" y="63563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emf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8.svg"/><Relationship Id="rId5" Type="http://schemas.openxmlformats.org/officeDocument/2006/relationships/image" Target="../media/image9.sv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emf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1.svg"/><Relationship Id="rId5" Type="http://schemas.openxmlformats.org/officeDocument/2006/relationships/image" Target="../media/image14.sv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0" Type="http://schemas.openxmlformats.org/officeDocument/2006/relationships/image" Target="../media/image23.svg"/><Relationship Id="rId4" Type="http://schemas.openxmlformats.org/officeDocument/2006/relationships/image" Target="../media/image9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1.svg"/><Relationship Id="rId3" Type="http://schemas.openxmlformats.org/officeDocument/2006/relationships/image" Target="../media/image7.emf"/><Relationship Id="rId7" Type="http://schemas.openxmlformats.org/officeDocument/2006/relationships/image" Target="../media/image13.sv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9.svg"/><Relationship Id="rId5" Type="http://schemas.openxmlformats.org/officeDocument/2006/relationships/image" Target="../media/image11.svg"/><Relationship Id="rId10" Type="http://schemas.openxmlformats.org/officeDocument/2006/relationships/image" Target="../media/image28.pn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5.svg"/><Relationship Id="rId3" Type="http://schemas.openxmlformats.org/officeDocument/2006/relationships/image" Target="../media/image7.emf"/><Relationship Id="rId7" Type="http://schemas.openxmlformats.org/officeDocument/2006/relationships/image" Target="../media/image33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19.svg"/><Relationship Id="rId5" Type="http://schemas.openxmlformats.org/officeDocument/2006/relationships/image" Target="../media/image14.svg"/><Relationship Id="rId15" Type="http://schemas.openxmlformats.org/officeDocument/2006/relationships/image" Target="../media/image37.sv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35.sv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ip:8081/" TargetMode="Externa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vectors/icon-file-extension-document-2488093/" TargetMode="External"/><Relationship Id="rId3" Type="http://schemas.openxmlformats.org/officeDocument/2006/relationships/hyperlink" Target="https://pixabay.com/photos/knight-crusader-isolated-2939429/" TargetMode="External"/><Relationship Id="rId7" Type="http://schemas.openxmlformats.org/officeDocument/2006/relationships/hyperlink" Target="https://pixabay.com/photos/board-card-chip-computer-data-22098/" TargetMode="External"/><Relationship Id="rId12" Type="http://schemas.openxmlformats.org/officeDocument/2006/relationships/hyperlink" Target="https://pixabay.com/photos/children-win-success-video-game-593313/" TargetMode="External"/><Relationship Id="rId2" Type="http://schemas.openxmlformats.org/officeDocument/2006/relationships/hyperlink" Target="https://pixabay.com/photos/woman-laptop-business-blogging-3190829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ixabay.com/photos/house-keys-key-the-door-castle-1407562/" TargetMode="External"/><Relationship Id="rId11" Type="http://schemas.openxmlformats.org/officeDocument/2006/relationships/hyperlink" Target="https://pixabay.com/photos/question-mark-hand-drawn-solution-2123969/" TargetMode="External"/><Relationship Id="rId5" Type="http://schemas.openxmlformats.org/officeDocument/2006/relationships/hyperlink" Target="https://pixabay.com/photos/coding-computer-hacker-hacking-1841550/" TargetMode="External"/><Relationship Id="rId10" Type="http://schemas.openxmlformats.org/officeDocument/2006/relationships/hyperlink" Target="https://pixabay.com/photos/code-programming-love-computer-3078609/" TargetMode="External"/><Relationship Id="rId4" Type="http://schemas.openxmlformats.org/officeDocument/2006/relationships/hyperlink" Target="https://pixabay.com/photos/europe-gdpr-data-privacy-3256079/" TargetMode="External"/><Relationship Id="rId9" Type="http://schemas.openxmlformats.org/officeDocument/2006/relationships/hyperlink" Target="https://pixabay.com/photos/black-board-chalk-traces-school-1072366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8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916388-0A74-FC7F-34FC-C29ED576D90B}"/>
              </a:ext>
            </a:extLst>
          </p:cNvPr>
          <p:cNvSpPr txBox="1"/>
          <p:nvPr/>
        </p:nvSpPr>
        <p:spPr>
          <a:xfrm>
            <a:off x="6096000" y="2659559"/>
            <a:ext cx="7388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entury Gothic" panose="020B0502020202020204" pitchFamily="34" charset="0"/>
              </a:rPr>
              <a:t>Secure</a:t>
            </a:r>
            <a:endParaRPr lang="en-US" sz="3200" b="1" dirty="0">
              <a:latin typeface="Century Gothic" panose="020B0502020202020204" pitchFamily="34" charset="0"/>
            </a:endParaRPr>
          </a:p>
        </p:txBody>
      </p:sp>
      <p:pic>
        <p:nvPicPr>
          <p:cNvPr id="1026" name="Picture 2" descr="Licencia Creative Commons Reconocimiento-NoComercial-CompartirIgual 4.0  Internacional (CC BY-NC-SA 4.0) – Conogasi">
            <a:extLst>
              <a:ext uri="{FF2B5EF4-FFF2-40B4-BE49-F238E27FC236}">
                <a16:creationId xmlns:a16="http://schemas.microsoft.com/office/drawing/2014/main" id="{AF06C01C-A090-B04D-C5A4-4987D9F4E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309" y="5357445"/>
            <a:ext cx="1215691" cy="51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9C05BF-7384-00AE-1CAE-196B71DF62D8}"/>
              </a:ext>
            </a:extLst>
          </p:cNvPr>
          <p:cNvSpPr txBox="1"/>
          <p:nvPr/>
        </p:nvSpPr>
        <p:spPr>
          <a:xfrm>
            <a:off x="9144118" y="2659559"/>
            <a:ext cx="44290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  </a:t>
            </a:r>
            <a:r>
              <a:rPr lang="en-US" sz="44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ding</a:t>
            </a:r>
            <a:endParaRPr lang="en-US" sz="3200" b="1" dirty="0">
              <a:solidFill>
                <a:schemeClr val="accent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6153A-C6A0-1316-A211-7601E842B1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107"/>
                    </a14:imgEffect>
                    <a14:imgEffect>
                      <a14:saturation sa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9729" y="2659563"/>
            <a:ext cx="628778" cy="769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33912E-4FDA-A061-A5F7-EC35847DF309}"/>
              </a:ext>
            </a:extLst>
          </p:cNvPr>
          <p:cNvSpPr txBox="1"/>
          <p:nvPr/>
        </p:nvSpPr>
        <p:spPr>
          <a:xfrm>
            <a:off x="7650795" y="3574760"/>
            <a:ext cx="5043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Century Gothic" panose="020B0502020202020204" pitchFamily="34" charset="0"/>
              </a:rPr>
              <a:t>Dojo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A5E45B-F321-C906-4AC8-56B330438B7C}"/>
              </a:ext>
            </a:extLst>
          </p:cNvPr>
          <p:cNvSpPr txBox="1"/>
          <p:nvPr/>
        </p:nvSpPr>
        <p:spPr>
          <a:xfrm>
            <a:off x="8241705" y="2659562"/>
            <a:ext cx="13228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62953" y="284271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s-UY" b="1" dirty="0"/>
              <a:t>Redirección no validada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21913-DCA6-2749-BF68-9D3623614B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810" t="61896" r="2089" b="6904"/>
          <a:stretch/>
        </p:blipFill>
        <p:spPr>
          <a:xfrm>
            <a:off x="4230441" y="1460277"/>
            <a:ext cx="718457" cy="926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86D53-E484-A94C-B33B-6CAD9A8055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810" t="32962" r="2089" b="37637"/>
          <a:stretch/>
        </p:blipFill>
        <p:spPr>
          <a:xfrm>
            <a:off x="1507314" y="1431834"/>
            <a:ext cx="718457" cy="872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D73A4-34F7-BB4F-A702-D68B3A75FFA4}"/>
              </a:ext>
            </a:extLst>
          </p:cNvPr>
          <p:cNvSpPr txBox="1"/>
          <p:nvPr/>
        </p:nvSpPr>
        <p:spPr>
          <a:xfrm>
            <a:off x="915106" y="2275091"/>
            <a:ext cx="1950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www.trusted.bien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9C724-D387-0645-AD03-15F0B8D33AA3}"/>
              </a:ext>
            </a:extLst>
          </p:cNvPr>
          <p:cNvSpPr txBox="1"/>
          <p:nvPr/>
        </p:nvSpPr>
        <p:spPr>
          <a:xfrm>
            <a:off x="3840168" y="2330822"/>
            <a:ext cx="1507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www.evil.mal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7DB8B7E-0945-BA4E-92AC-0C5EE259C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0441" y="3651660"/>
            <a:ext cx="952500" cy="9525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143C41B-0369-DF42-8D23-CD96297C5EB6}"/>
              </a:ext>
            </a:extLst>
          </p:cNvPr>
          <p:cNvGrpSpPr/>
          <p:nvPr/>
        </p:nvGrpSpPr>
        <p:grpSpPr>
          <a:xfrm>
            <a:off x="1410453" y="3469666"/>
            <a:ext cx="1667444" cy="1442271"/>
            <a:chOff x="1345136" y="3444526"/>
            <a:chExt cx="1667444" cy="1442271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E9B8A2A-1A9D-7742-A5FF-32C355FA5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45136" y="3444526"/>
              <a:ext cx="952500" cy="9525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3270576-9AC6-5147-9955-7029A4B44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80575" y="3627856"/>
              <a:ext cx="952500" cy="9525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C41E3C-7C7A-034A-8B7E-41549B3D4C3C}"/>
                </a:ext>
              </a:extLst>
            </p:cNvPr>
            <p:cNvSpPr txBox="1"/>
            <p:nvPr/>
          </p:nvSpPr>
          <p:spPr>
            <a:xfrm>
              <a:off x="1345136" y="4579020"/>
              <a:ext cx="16674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UY" dirty="0"/>
                <a:t>Usuarios comunes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4BBC84B-9A44-AD43-915F-EA2939C046D3}"/>
              </a:ext>
            </a:extLst>
          </p:cNvPr>
          <p:cNvSpPr txBox="1"/>
          <p:nvPr/>
        </p:nvSpPr>
        <p:spPr>
          <a:xfrm>
            <a:off x="4181420" y="4604160"/>
            <a:ext cx="1050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Atacante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E71BF70E-D78E-A54F-90D0-4E93C36FAC3D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>
          <a:xfrm rot="5400000" flipH="1" flipV="1">
            <a:off x="1445215" y="3024356"/>
            <a:ext cx="886798" cy="3823"/>
          </a:xfrm>
          <a:prstGeom prst="curvedConnector3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B146178-72F2-974B-BB4F-8808455E4F27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rot="5400000" flipH="1" flipV="1">
            <a:off x="2730756" y="1083184"/>
            <a:ext cx="659453" cy="2339915"/>
          </a:xfrm>
          <a:prstGeom prst="curvedConnector4">
            <a:avLst>
              <a:gd name="adj1" fmla="val -34665"/>
              <a:gd name="adj2" fmla="val 70843"/>
            </a:avLst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56AD4CEB-26B0-0746-B537-EFE45C343400}"/>
              </a:ext>
            </a:extLst>
          </p:cNvPr>
          <p:cNvCxnSpPr>
            <a:cxnSpLocks/>
            <a:stCxn id="17" idx="1"/>
            <a:endCxn id="19" idx="3"/>
          </p:cNvCxnSpPr>
          <p:nvPr/>
        </p:nvCxnSpPr>
        <p:spPr>
          <a:xfrm rot="10800000" flipV="1">
            <a:off x="2698393" y="4127910"/>
            <a:ext cx="1532049" cy="1336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ED7DDE3-48F9-A349-B146-4C9BC97FFCC1}"/>
              </a:ext>
            </a:extLst>
          </p:cNvPr>
          <p:cNvSpPr txBox="1"/>
          <p:nvPr/>
        </p:nvSpPr>
        <p:spPr>
          <a:xfrm>
            <a:off x="3001873" y="4183641"/>
            <a:ext cx="1043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Phishing </a:t>
            </a:r>
          </a:p>
          <a:p>
            <a:r>
              <a:rPr lang="en-US" dirty="0"/>
              <a:t>E-mail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868551A-88CA-5C44-A00B-37F5392982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92637" y="3595929"/>
            <a:ext cx="531981" cy="531981"/>
          </a:xfrm>
          <a:prstGeom prst="rect">
            <a:avLst/>
          </a:prstGeom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DC393D-D86F-E94E-B2A1-71CDE13F3BA7}"/>
              </a:ext>
            </a:extLst>
          </p:cNvPr>
          <p:cNvSpPr/>
          <p:nvPr/>
        </p:nvSpPr>
        <p:spPr>
          <a:xfrm>
            <a:off x="5873496" y="1354399"/>
            <a:ext cx="556182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Y" sz="2800" dirty="0"/>
              <a:t>Sitios que permiten redirecciones sin restricciones pueden facilitar ataques de phishing.</a:t>
            </a:r>
          </a:p>
          <a:p>
            <a:r>
              <a:rPr lang="es-UY" sz="2800" dirty="0"/>
              <a:t>El usuario confía en la primera parte de la </a:t>
            </a:r>
            <a:r>
              <a:rPr lang="es-UY" sz="2800" dirty="0" err="1"/>
              <a:t>url</a:t>
            </a:r>
            <a:r>
              <a:rPr lang="es-UY" sz="2800" dirty="0"/>
              <a:t>, para luego traicionar esta confianza, redireccionando al visitante a la página maliciosa.</a:t>
            </a:r>
          </a:p>
        </p:txBody>
      </p:sp>
      <p:sp>
        <p:nvSpPr>
          <p:cNvPr id="4" name="Google Shape;91;p2">
            <a:extLst>
              <a:ext uri="{FF2B5EF4-FFF2-40B4-BE49-F238E27FC236}">
                <a16:creationId xmlns:a16="http://schemas.microsoft.com/office/drawing/2014/main" id="{A7CBCAAA-F90F-6CCC-24D1-CC8F37610289}"/>
              </a:ext>
            </a:extLst>
          </p:cNvPr>
          <p:cNvSpPr/>
          <p:nvPr/>
        </p:nvSpPr>
        <p:spPr>
          <a:xfrm>
            <a:off x="186475" y="335525"/>
            <a:ext cx="15594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Ataque-Gramas</a:t>
            </a:r>
            <a:endParaRPr lang="es-UY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7695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5C997FDC-BF7F-2D43-9D94-DADC0687A70A}"/>
              </a:ext>
            </a:extLst>
          </p:cNvPr>
          <p:cNvCxnSpPr>
            <a:cxnSpLocks/>
            <a:stCxn id="4" idx="1"/>
            <a:endCxn id="19" idx="0"/>
          </p:cNvCxnSpPr>
          <p:nvPr/>
        </p:nvCxnSpPr>
        <p:spPr>
          <a:xfrm rot="10800000" flipV="1">
            <a:off x="3121919" y="2851625"/>
            <a:ext cx="851348" cy="1600363"/>
          </a:xfrm>
          <a:prstGeom prst="curvedConnector2">
            <a:avLst/>
          </a:prstGeom>
          <a:ln w="44450">
            <a:solidFill>
              <a:srgbClr val="C00000">
                <a:alpha val="62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0C86D53-E484-A94C-B33B-6CAD9A8055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810" t="32962" r="2089" b="37637"/>
          <a:stretch/>
        </p:blipFill>
        <p:spPr>
          <a:xfrm>
            <a:off x="3228418" y="1512458"/>
            <a:ext cx="1605449" cy="1950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10230" y="285657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Cross-Site Scripting (XSS)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D73A4-34F7-BB4F-A702-D68B3A75FFA4}"/>
              </a:ext>
            </a:extLst>
          </p:cNvPr>
          <p:cNvSpPr txBox="1"/>
          <p:nvPr/>
        </p:nvSpPr>
        <p:spPr>
          <a:xfrm>
            <a:off x="3192325" y="1228465"/>
            <a:ext cx="1950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www.trusted.bien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7DB8B7E-0945-BA4E-92AC-0C5EE259C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5852" y="4450653"/>
            <a:ext cx="952500" cy="9525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143C41B-0369-DF42-8D23-CD96297C5EB6}"/>
              </a:ext>
            </a:extLst>
          </p:cNvPr>
          <p:cNvGrpSpPr/>
          <p:nvPr/>
        </p:nvGrpSpPr>
        <p:grpSpPr>
          <a:xfrm>
            <a:off x="2310230" y="4268659"/>
            <a:ext cx="1667444" cy="1442271"/>
            <a:chOff x="1345136" y="3444526"/>
            <a:chExt cx="1667444" cy="1442271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E9B8A2A-1A9D-7742-A5FF-32C355FA5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45136" y="3444526"/>
              <a:ext cx="952500" cy="9525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3270576-9AC6-5147-9955-7029A4B44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80575" y="3627856"/>
              <a:ext cx="952500" cy="9525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C41E3C-7C7A-034A-8B7E-41549B3D4C3C}"/>
                </a:ext>
              </a:extLst>
            </p:cNvPr>
            <p:cNvSpPr txBox="1"/>
            <p:nvPr/>
          </p:nvSpPr>
          <p:spPr>
            <a:xfrm>
              <a:off x="1345136" y="4579020"/>
              <a:ext cx="16674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Usuarios</a:t>
              </a:r>
              <a:r>
                <a:rPr lang="en-US" dirty="0"/>
                <a:t> </a:t>
              </a:r>
              <a:r>
                <a:rPr lang="en-US" dirty="0" err="1"/>
                <a:t>comunes</a:t>
              </a:r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4BBC84B-9A44-AD43-915F-EA2939C046D3}"/>
              </a:ext>
            </a:extLst>
          </p:cNvPr>
          <p:cNvSpPr txBox="1"/>
          <p:nvPr/>
        </p:nvSpPr>
        <p:spPr>
          <a:xfrm>
            <a:off x="4956831" y="5403153"/>
            <a:ext cx="1050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Atacante</a:t>
            </a:r>
            <a:endParaRPr lang="en-US" dirty="0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56AD4CEB-26B0-0746-B537-EFE45C343400}"/>
              </a:ext>
            </a:extLst>
          </p:cNvPr>
          <p:cNvCxnSpPr>
            <a:cxnSpLocks/>
            <a:stCxn id="17" idx="0"/>
            <a:endCxn id="4" idx="3"/>
          </p:cNvCxnSpPr>
          <p:nvPr/>
        </p:nvCxnSpPr>
        <p:spPr>
          <a:xfrm rot="16200000" flipV="1">
            <a:off x="4212781" y="3181332"/>
            <a:ext cx="1599027" cy="939616"/>
          </a:xfrm>
          <a:prstGeom prst="curvedConnector2">
            <a:avLst/>
          </a:prstGeom>
          <a:ln w="44450">
            <a:solidFill>
              <a:srgbClr val="C00000">
                <a:alpha val="62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6F328B50-780E-0843-A476-174A2D6C54B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50875" r="83807"/>
          <a:stretch/>
        </p:blipFill>
        <p:spPr>
          <a:xfrm>
            <a:off x="3973267" y="2496949"/>
            <a:ext cx="569219" cy="709353"/>
          </a:xfrm>
          <a:prstGeom prst="rect">
            <a:avLst/>
          </a:prstGeom>
        </p:spPr>
      </p:pic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54BFB6DF-C3EE-3545-BFE3-82D42039A13F}"/>
              </a:ext>
            </a:extLst>
          </p:cNvPr>
          <p:cNvCxnSpPr>
            <a:cxnSpLocks/>
            <a:stCxn id="18" idx="1"/>
            <a:endCxn id="54" idx="2"/>
          </p:cNvCxnSpPr>
          <p:nvPr/>
        </p:nvCxnSpPr>
        <p:spPr>
          <a:xfrm rot="10800000">
            <a:off x="1592178" y="2487669"/>
            <a:ext cx="718053" cy="2257240"/>
          </a:xfrm>
          <a:prstGeom prst="curvedConnector2">
            <a:avLst/>
          </a:prstGeom>
          <a:ln w="44450">
            <a:solidFill>
              <a:srgbClr val="C00000">
                <a:alpha val="62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73E3D49-ECEB-B84F-BA98-35B0F2D4E826}"/>
              </a:ext>
            </a:extLst>
          </p:cNvPr>
          <p:cNvSpPr txBox="1"/>
          <p:nvPr/>
        </p:nvSpPr>
        <p:spPr>
          <a:xfrm>
            <a:off x="1742384" y="3515154"/>
            <a:ext cx="105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D214F5F5-9385-3342-8603-31907DBE72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810" t="61896" r="2089" b="6904"/>
          <a:stretch/>
        </p:blipFill>
        <p:spPr>
          <a:xfrm>
            <a:off x="1232948" y="1561394"/>
            <a:ext cx="718457" cy="9262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76AE792-A9B2-5946-A45D-EE0E0BE3BA27}"/>
              </a:ext>
            </a:extLst>
          </p:cNvPr>
          <p:cNvSpPr txBox="1"/>
          <p:nvPr/>
        </p:nvSpPr>
        <p:spPr>
          <a:xfrm>
            <a:off x="838200" y="1224005"/>
            <a:ext cx="1507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www.evil.mal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641EE1-A7B0-3E40-9E9A-8D4DEC76DB5C}"/>
              </a:ext>
            </a:extLst>
          </p:cNvPr>
          <p:cNvSpPr/>
          <p:nvPr/>
        </p:nvSpPr>
        <p:spPr>
          <a:xfrm>
            <a:off x="6384085" y="1224005"/>
            <a:ext cx="532916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Y" sz="3200" dirty="0"/>
              <a:t>Si un sitio refleja la entrada del usuario tal cual fue ingresada, entonces permite a un atacante el ingresar un script y modificar el funcionamiento original del sitio</a:t>
            </a:r>
          </a:p>
        </p:txBody>
      </p:sp>
      <p:sp>
        <p:nvSpPr>
          <p:cNvPr id="5" name="Google Shape;91;p2">
            <a:extLst>
              <a:ext uri="{FF2B5EF4-FFF2-40B4-BE49-F238E27FC236}">
                <a16:creationId xmlns:a16="http://schemas.microsoft.com/office/drawing/2014/main" id="{41F8DA87-D5D5-1BA2-D3FC-70A657F6F4D0}"/>
              </a:ext>
            </a:extLst>
          </p:cNvPr>
          <p:cNvSpPr/>
          <p:nvPr/>
        </p:nvSpPr>
        <p:spPr>
          <a:xfrm>
            <a:off x="186475" y="335525"/>
            <a:ext cx="15594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Ataque-Gramas</a:t>
            </a:r>
            <a:endParaRPr lang="es-UY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4731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be 25">
            <a:extLst>
              <a:ext uri="{FF2B5EF4-FFF2-40B4-BE49-F238E27FC236}">
                <a16:creationId xmlns:a16="http://schemas.microsoft.com/office/drawing/2014/main" id="{1172C724-7D07-B14A-89BC-78850957D25E}"/>
              </a:ext>
            </a:extLst>
          </p:cNvPr>
          <p:cNvSpPr/>
          <p:nvPr/>
        </p:nvSpPr>
        <p:spPr>
          <a:xfrm>
            <a:off x="2804246" y="1536188"/>
            <a:ext cx="1300442" cy="1924642"/>
          </a:xfrm>
          <a:prstGeom prst="cube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3720" y="326460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s-UY" b="1" dirty="0"/>
              <a:t>Carga de archivo peligroso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D73A4-34F7-BB4F-A702-D68B3A75FFA4}"/>
              </a:ext>
            </a:extLst>
          </p:cNvPr>
          <p:cNvSpPr txBox="1"/>
          <p:nvPr/>
        </p:nvSpPr>
        <p:spPr>
          <a:xfrm>
            <a:off x="2530386" y="1182176"/>
            <a:ext cx="195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www.file.server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7DB8B7E-0945-BA4E-92AC-0C5EE259C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4242" y="4316493"/>
            <a:ext cx="952500" cy="9525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143C41B-0369-DF42-8D23-CD96297C5EB6}"/>
              </a:ext>
            </a:extLst>
          </p:cNvPr>
          <p:cNvGrpSpPr/>
          <p:nvPr/>
        </p:nvGrpSpPr>
        <p:grpSpPr>
          <a:xfrm>
            <a:off x="1583179" y="4134499"/>
            <a:ext cx="1428596" cy="1442271"/>
            <a:chOff x="1345136" y="3444526"/>
            <a:chExt cx="1428596" cy="1442271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E9B8A2A-1A9D-7742-A5FF-32C355FA5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45136" y="3444526"/>
              <a:ext cx="952500" cy="9525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3270576-9AC6-5147-9955-7029A4B44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80575" y="3627856"/>
              <a:ext cx="952500" cy="9525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C41E3C-7C7A-034A-8B7E-41549B3D4C3C}"/>
                </a:ext>
              </a:extLst>
            </p:cNvPr>
            <p:cNvSpPr txBox="1"/>
            <p:nvPr/>
          </p:nvSpPr>
          <p:spPr>
            <a:xfrm>
              <a:off x="1345136" y="4579020"/>
              <a:ext cx="1428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UY" dirty="0"/>
                <a:t>Usuario Común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4BBC84B-9A44-AD43-915F-EA2939C046D3}"/>
              </a:ext>
            </a:extLst>
          </p:cNvPr>
          <p:cNvSpPr txBox="1"/>
          <p:nvPr/>
        </p:nvSpPr>
        <p:spPr>
          <a:xfrm>
            <a:off x="4045221" y="5250094"/>
            <a:ext cx="1050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Atacante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650E4836-B7A8-F74B-A87F-DB491B7EBA63}"/>
              </a:ext>
            </a:extLst>
          </p:cNvPr>
          <p:cNvCxnSpPr>
            <a:cxnSpLocks/>
            <a:stCxn id="17" idx="1"/>
            <a:endCxn id="35" idx="1"/>
          </p:cNvCxnSpPr>
          <p:nvPr/>
        </p:nvCxnSpPr>
        <p:spPr>
          <a:xfrm rot="10800000">
            <a:off x="3218530" y="2899589"/>
            <a:ext cx="875713" cy="1893155"/>
          </a:xfrm>
          <a:prstGeom prst="curvedConnector3">
            <a:avLst>
              <a:gd name="adj1" fmla="val 126104"/>
            </a:avLst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640274FF-491E-9140-A9EA-E5F0EA7B72D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67104" t="53205" r="16432" b="-2165"/>
          <a:stretch/>
        </p:blipFill>
        <p:spPr>
          <a:xfrm>
            <a:off x="3218529" y="2521181"/>
            <a:ext cx="619535" cy="75681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DBFE9D-CC97-7A4D-B83A-33E68820F0E4}"/>
              </a:ext>
            </a:extLst>
          </p:cNvPr>
          <p:cNvSpPr txBox="1"/>
          <p:nvPr/>
        </p:nvSpPr>
        <p:spPr>
          <a:xfrm>
            <a:off x="3206557" y="3516135"/>
            <a:ext cx="113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Web Script</a:t>
            </a:r>
          </a:p>
          <a:p>
            <a:r>
              <a:rPr lang="es-UY" dirty="0"/>
              <a:t>Malicioso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02E84624-11C3-934C-A438-3C57C77792E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16250" t="49342" r="67319" b="229"/>
          <a:stretch/>
        </p:blipFill>
        <p:spPr>
          <a:xfrm>
            <a:off x="3001343" y="1847106"/>
            <a:ext cx="510868" cy="644075"/>
          </a:xfrm>
          <a:prstGeom prst="rect">
            <a:avLst/>
          </a:prstGeom>
        </p:spPr>
      </p:pic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C6F4AA0E-AED1-334D-AD3A-CF28E87A322D}"/>
              </a:ext>
            </a:extLst>
          </p:cNvPr>
          <p:cNvCxnSpPr>
            <a:cxnSpLocks/>
            <a:stCxn id="18" idx="0"/>
            <a:endCxn id="23" idx="1"/>
          </p:cNvCxnSpPr>
          <p:nvPr/>
        </p:nvCxnSpPr>
        <p:spPr>
          <a:xfrm rot="5400000" flipH="1" flipV="1">
            <a:off x="1547709" y="2680865"/>
            <a:ext cx="1965355" cy="941914"/>
          </a:xfrm>
          <a:prstGeom prst="curvedConnector2">
            <a:avLst/>
          </a:prstGeom>
          <a:ln w="444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D149F53-C264-AA41-9725-BD5C4D468EB3}"/>
              </a:ext>
            </a:extLst>
          </p:cNvPr>
          <p:cNvSpPr txBox="1"/>
          <p:nvPr/>
        </p:nvSpPr>
        <p:spPr>
          <a:xfrm>
            <a:off x="1332955" y="2136405"/>
            <a:ext cx="1513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Documento</a:t>
            </a:r>
          </a:p>
          <a:p>
            <a:r>
              <a:rPr lang="es-UY" dirty="0"/>
              <a:t>Confidencia</a:t>
            </a: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3E17861D-E57E-7E45-AA04-7C96B7117C7B}"/>
              </a:ext>
            </a:extLst>
          </p:cNvPr>
          <p:cNvCxnSpPr>
            <a:cxnSpLocks/>
            <a:stCxn id="26" idx="4"/>
            <a:endCxn id="17" idx="0"/>
          </p:cNvCxnSpPr>
          <p:nvPr/>
        </p:nvCxnSpPr>
        <p:spPr>
          <a:xfrm>
            <a:off x="3779578" y="2661064"/>
            <a:ext cx="790914" cy="1655429"/>
          </a:xfrm>
          <a:prstGeom prst="curvedConnector2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45">
            <a:extLst>
              <a:ext uri="{FF2B5EF4-FFF2-40B4-BE49-F238E27FC236}">
                <a16:creationId xmlns:a16="http://schemas.microsoft.com/office/drawing/2014/main" id="{0CCDA086-16BD-664F-8724-43B5B3A56D8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16250" t="49342" r="67319" b="229"/>
          <a:stretch/>
        </p:blipFill>
        <p:spPr>
          <a:xfrm>
            <a:off x="4376183" y="2963824"/>
            <a:ext cx="232401" cy="29299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AB325088-1CBE-1845-9F83-5B69ACCC4E1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16250" t="49342" r="67319" b="229"/>
          <a:stretch/>
        </p:blipFill>
        <p:spPr>
          <a:xfrm>
            <a:off x="4608584" y="3684801"/>
            <a:ext cx="232401" cy="292999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7B2DD4FC-000F-EF40-A39A-37EBDD85726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16250" t="49342" r="67319" b="229"/>
          <a:stretch/>
        </p:blipFill>
        <p:spPr>
          <a:xfrm>
            <a:off x="2011545" y="3525022"/>
            <a:ext cx="232401" cy="29299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921835DC-FD13-8D43-B42D-06E747C428D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16250" t="49342" r="67319" b="229"/>
          <a:stretch/>
        </p:blipFill>
        <p:spPr>
          <a:xfrm>
            <a:off x="2217520" y="2794475"/>
            <a:ext cx="232401" cy="2929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0C6889B-03F6-BE4B-BDF0-0FAB1792E79F}"/>
              </a:ext>
            </a:extLst>
          </p:cNvPr>
          <p:cNvSpPr/>
          <p:nvPr/>
        </p:nvSpPr>
        <p:spPr>
          <a:xfrm>
            <a:off x="7424407" y="1259242"/>
            <a:ext cx="343463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Y" sz="2400" dirty="0"/>
              <a:t>Los servidores que permiten la carga de archivos deben prevenir la carga de ejecutables y scripts, utilizando una lista de extensiones permitidas y cambiando la extensión del archivo en el servidor luego de ser cargado</a:t>
            </a:r>
          </a:p>
        </p:txBody>
      </p:sp>
      <p:sp>
        <p:nvSpPr>
          <p:cNvPr id="3" name="Google Shape;91;p2">
            <a:extLst>
              <a:ext uri="{FF2B5EF4-FFF2-40B4-BE49-F238E27FC236}">
                <a16:creationId xmlns:a16="http://schemas.microsoft.com/office/drawing/2014/main" id="{143FC9DD-9C67-CE21-4DC1-A906FC8F979D}"/>
              </a:ext>
            </a:extLst>
          </p:cNvPr>
          <p:cNvSpPr/>
          <p:nvPr/>
        </p:nvSpPr>
        <p:spPr>
          <a:xfrm>
            <a:off x="186475" y="335525"/>
            <a:ext cx="15594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Ataque-Gramas</a:t>
            </a:r>
            <a:endParaRPr lang="es-UY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438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FE33E449-6A50-C940-ADC5-25A3B97CA7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810" t="61896" r="2089" b="6904"/>
          <a:stretch/>
        </p:blipFill>
        <p:spPr>
          <a:xfrm>
            <a:off x="1567765" y="2197851"/>
            <a:ext cx="349049" cy="450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86D53-E484-A94C-B33B-6CAD9A8055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810" t="32962" r="2089" b="37637"/>
          <a:stretch/>
        </p:blipFill>
        <p:spPr>
          <a:xfrm>
            <a:off x="3382395" y="1672003"/>
            <a:ext cx="875012" cy="1063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79122" y="294343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Path Traversal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D73A4-34F7-BB4F-A702-D68B3A75FFA4}"/>
              </a:ext>
            </a:extLst>
          </p:cNvPr>
          <p:cNvSpPr txBox="1"/>
          <p:nvPr/>
        </p:nvSpPr>
        <p:spPr>
          <a:xfrm>
            <a:off x="4173095" y="1807489"/>
            <a:ext cx="276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file.txt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43C41B-0369-DF42-8D23-CD96297C5EB6}"/>
              </a:ext>
            </a:extLst>
          </p:cNvPr>
          <p:cNvGrpSpPr/>
          <p:nvPr/>
        </p:nvGrpSpPr>
        <p:grpSpPr>
          <a:xfrm>
            <a:off x="3026049" y="4256853"/>
            <a:ext cx="1667444" cy="1442271"/>
            <a:chOff x="1345136" y="3444526"/>
            <a:chExt cx="1667444" cy="1442271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E9B8A2A-1A9D-7742-A5FF-32C355FA5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45136" y="3444526"/>
              <a:ext cx="952500" cy="9525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3270576-9AC6-5147-9955-7029A4B44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80575" y="3627856"/>
              <a:ext cx="952500" cy="9525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C41E3C-7C7A-034A-8B7E-41549B3D4C3C}"/>
                </a:ext>
              </a:extLst>
            </p:cNvPr>
            <p:cNvSpPr txBox="1"/>
            <p:nvPr/>
          </p:nvSpPr>
          <p:spPr>
            <a:xfrm>
              <a:off x="1345136" y="4579020"/>
              <a:ext cx="16674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UY" dirty="0"/>
                <a:t>Usuarios comunes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74CA301-D0DB-954F-8811-F42C5E388242}"/>
              </a:ext>
            </a:extLst>
          </p:cNvPr>
          <p:cNvGrpSpPr/>
          <p:nvPr/>
        </p:nvGrpSpPr>
        <p:grpSpPr>
          <a:xfrm>
            <a:off x="1228580" y="4514012"/>
            <a:ext cx="1050542" cy="1209402"/>
            <a:chOff x="1228580" y="4514012"/>
            <a:chExt cx="1050542" cy="1209402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7DB8B7E-0945-BA4E-92AC-0C5EE259C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77601" y="4514012"/>
              <a:ext cx="952500" cy="9525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BBC84B-9A44-AD43-915F-EA2939C046D3}"/>
                </a:ext>
              </a:extLst>
            </p:cNvPr>
            <p:cNvSpPr txBox="1"/>
            <p:nvPr/>
          </p:nvSpPr>
          <p:spPr>
            <a:xfrm>
              <a:off x="1228580" y="5415637"/>
              <a:ext cx="10505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Y" dirty="0"/>
                <a:t>Atacante</a:t>
              </a:r>
            </a:p>
          </p:txBody>
        </p:sp>
      </p:grp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3C361591-A5FB-B349-BCAF-FF8BE597FD85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rot="5400000">
            <a:off x="1997137" y="2684971"/>
            <a:ext cx="1585755" cy="2072326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>
                <a:alpha val="62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621EC77-1618-5043-AEE2-5DBDF80E9CB6}"/>
              </a:ext>
            </a:extLst>
          </p:cNvPr>
          <p:cNvSpPr txBox="1"/>
          <p:nvPr/>
        </p:nvSpPr>
        <p:spPr>
          <a:xfrm>
            <a:off x="1081458" y="3427124"/>
            <a:ext cx="276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../../../secret.txt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23D2E1C-5E9C-E341-8301-F960DFDDA3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25589" y="2315364"/>
            <a:ext cx="456525" cy="4565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7A6AA06-C655-4F43-9E99-C420AE5652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69652" y="2015208"/>
            <a:ext cx="913049" cy="913049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458E9429-3307-B84C-A2B5-BA0BBB18BDD2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58921" y="2167171"/>
            <a:ext cx="710294" cy="710294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9EE43077-F31A-BC47-BC8E-C07B195917B3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50602" y="2269583"/>
            <a:ext cx="584732" cy="584732"/>
          </a:xfrm>
          <a:prstGeom prst="rect">
            <a:avLst/>
          </a:prstGeom>
        </p:spPr>
      </p:pic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6CC8D0D6-51D9-8245-9D49-9311AC3872D7}"/>
              </a:ext>
            </a:extLst>
          </p:cNvPr>
          <p:cNvCxnSpPr>
            <a:cxnSpLocks/>
            <a:stCxn id="14" idx="2"/>
            <a:endCxn id="19" idx="0"/>
          </p:cNvCxnSpPr>
          <p:nvPr/>
        </p:nvCxnSpPr>
        <p:spPr>
          <a:xfrm rot="16200000" flipH="1">
            <a:off x="3075994" y="3678439"/>
            <a:ext cx="1511926" cy="11561"/>
          </a:xfrm>
          <a:prstGeom prst="curvedConnector3">
            <a:avLst>
              <a:gd name="adj1" fmla="val 50000"/>
            </a:avLst>
          </a:prstGeom>
          <a:ln w="44450">
            <a:solidFill>
              <a:schemeClr val="tx1">
                <a:alpha val="62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1B38DB61-E807-4441-BEA6-FA5D51C04340}"/>
              </a:ext>
            </a:extLst>
          </p:cNvPr>
          <p:cNvCxnSpPr>
            <a:cxnSpLocks/>
            <a:stCxn id="50" idx="0"/>
            <a:endCxn id="14" idx="2"/>
          </p:cNvCxnSpPr>
          <p:nvPr/>
        </p:nvCxnSpPr>
        <p:spPr>
          <a:xfrm rot="16200000" flipH="1">
            <a:off x="3039579" y="2141660"/>
            <a:ext cx="761086" cy="812109"/>
          </a:xfrm>
          <a:prstGeom prst="curvedConnector5">
            <a:avLst>
              <a:gd name="adj1" fmla="val -30036"/>
              <a:gd name="adj2" fmla="val 43758"/>
              <a:gd name="adj3" fmla="val 130036"/>
            </a:avLst>
          </a:prstGeom>
          <a:ln w="44450">
            <a:solidFill>
              <a:srgbClr val="C00000">
                <a:alpha val="62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D64F8AEE-94E6-A644-AAFD-06A2904597B6}"/>
              </a:ext>
            </a:extLst>
          </p:cNvPr>
          <p:cNvCxnSpPr>
            <a:cxnSpLocks/>
            <a:stCxn id="51" idx="0"/>
            <a:endCxn id="50" idx="2"/>
          </p:cNvCxnSpPr>
          <p:nvPr/>
        </p:nvCxnSpPr>
        <p:spPr>
          <a:xfrm rot="16200000" flipH="1">
            <a:off x="2374577" y="2237974"/>
            <a:ext cx="607882" cy="671100"/>
          </a:xfrm>
          <a:prstGeom prst="curvedConnector5">
            <a:avLst>
              <a:gd name="adj1" fmla="val -37606"/>
              <a:gd name="adj2" fmla="val 45322"/>
              <a:gd name="adj3" fmla="val 137606"/>
            </a:avLst>
          </a:prstGeom>
          <a:ln w="44450">
            <a:solidFill>
              <a:srgbClr val="C00000">
                <a:alpha val="62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7EB8F141-975A-9445-92BC-6841FA4F3382}"/>
              </a:ext>
            </a:extLst>
          </p:cNvPr>
          <p:cNvCxnSpPr>
            <a:cxnSpLocks/>
            <a:stCxn id="12" idx="0"/>
            <a:endCxn id="51" idx="2"/>
          </p:cNvCxnSpPr>
          <p:nvPr/>
        </p:nvCxnSpPr>
        <p:spPr>
          <a:xfrm rot="16200000" flipH="1">
            <a:off x="1778934" y="2290281"/>
            <a:ext cx="538951" cy="589116"/>
          </a:xfrm>
          <a:prstGeom prst="curvedConnector5">
            <a:avLst>
              <a:gd name="adj1" fmla="val -42416"/>
              <a:gd name="adj2" fmla="val 44559"/>
              <a:gd name="adj3" fmla="val 142416"/>
            </a:avLst>
          </a:prstGeom>
          <a:ln w="44450">
            <a:solidFill>
              <a:srgbClr val="C00000">
                <a:alpha val="62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E23E0F19-51A2-CC47-B438-25CD6E1F428B}"/>
              </a:ext>
            </a:extLst>
          </p:cNvPr>
          <p:cNvSpPr/>
          <p:nvPr/>
        </p:nvSpPr>
        <p:spPr>
          <a:xfrm>
            <a:off x="577057" y="2071942"/>
            <a:ext cx="106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secret.txt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A1E328E-278A-7442-8F3C-EA6F3A1E6EFE}"/>
              </a:ext>
            </a:extLst>
          </p:cNvPr>
          <p:cNvSpPr txBox="1"/>
          <p:nvPr/>
        </p:nvSpPr>
        <p:spPr>
          <a:xfrm>
            <a:off x="3918399" y="4128926"/>
            <a:ext cx="276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file.txt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413106-322E-8547-B5C4-15B2FBE47466}"/>
              </a:ext>
            </a:extLst>
          </p:cNvPr>
          <p:cNvSpPr/>
          <p:nvPr/>
        </p:nvSpPr>
        <p:spPr>
          <a:xfrm>
            <a:off x="5718048" y="1348454"/>
            <a:ext cx="571573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Y" sz="3200" dirty="0"/>
              <a:t>Utilizando un </a:t>
            </a:r>
            <a:r>
              <a:rPr lang="es-UY" sz="3200" dirty="0" err="1"/>
              <a:t>Path</a:t>
            </a:r>
            <a:r>
              <a:rPr lang="es-UY" sz="3200" dirty="0"/>
              <a:t> </a:t>
            </a:r>
            <a:r>
              <a:rPr lang="es-UY" sz="3200" dirty="0" err="1"/>
              <a:t>traversal</a:t>
            </a:r>
            <a:r>
              <a:rPr lang="es-UY" sz="3200"/>
              <a:t> (también conocido como ../), un atacante puede abusar de un link de descarga para acceder a un archivo de un directorio privado.</a:t>
            </a:r>
            <a:endParaRPr lang="es-UY" sz="3200" dirty="0"/>
          </a:p>
        </p:txBody>
      </p:sp>
      <p:sp>
        <p:nvSpPr>
          <p:cNvPr id="4" name="Google Shape;91;p2">
            <a:extLst>
              <a:ext uri="{FF2B5EF4-FFF2-40B4-BE49-F238E27FC236}">
                <a16:creationId xmlns:a16="http://schemas.microsoft.com/office/drawing/2014/main" id="{4632930D-D0CA-CDDB-486D-322B58884EDC}"/>
              </a:ext>
            </a:extLst>
          </p:cNvPr>
          <p:cNvSpPr/>
          <p:nvPr/>
        </p:nvSpPr>
        <p:spPr>
          <a:xfrm>
            <a:off x="186475" y="335525"/>
            <a:ext cx="15594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Ataque-Gramas</a:t>
            </a:r>
            <a:endParaRPr lang="es-UY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490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E8021-F5A3-7A4B-A1E4-91669ECE38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25537" y="-5571"/>
            <a:ext cx="10515600" cy="1325562"/>
          </a:xfrm>
        </p:spPr>
        <p:txBody>
          <a:bodyPr/>
          <a:lstStyle/>
          <a:p>
            <a:r>
              <a:rPr lang="es-UY" b="1" dirty="0"/>
              <a:t>Deserialización Insegura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68B87-6FBE-DE42-A6BA-834C1B2391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810" t="32962" r="2089" b="37637"/>
          <a:stretch/>
        </p:blipFill>
        <p:spPr>
          <a:xfrm>
            <a:off x="2723746" y="1567361"/>
            <a:ext cx="1371683" cy="166642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38FC0AF-91A6-3C40-877E-CCEF69A30155}"/>
              </a:ext>
            </a:extLst>
          </p:cNvPr>
          <p:cNvGrpSpPr/>
          <p:nvPr/>
        </p:nvGrpSpPr>
        <p:grpSpPr>
          <a:xfrm>
            <a:off x="2037493" y="4613935"/>
            <a:ext cx="1050542" cy="1217929"/>
            <a:chOff x="1267225" y="4514012"/>
            <a:chExt cx="1050542" cy="121792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946F9A6-DF3D-E840-93F6-FB4FE5FFB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7601" y="4514012"/>
              <a:ext cx="952500" cy="952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AE18CF-923F-B14E-8685-05A6FEB55251}"/>
                </a:ext>
              </a:extLst>
            </p:cNvPr>
            <p:cNvSpPr txBox="1"/>
            <p:nvPr/>
          </p:nvSpPr>
          <p:spPr>
            <a:xfrm>
              <a:off x="1267225" y="5424164"/>
              <a:ext cx="10505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Y" dirty="0"/>
                <a:t>Atacante</a:t>
              </a:r>
            </a:p>
          </p:txBody>
        </p:sp>
      </p:grp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A69D79DD-5599-A14B-B897-D12006D7ADBD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rot="5400000" flipH="1" flipV="1">
            <a:off x="2276779" y="3481127"/>
            <a:ext cx="1380148" cy="885469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>
                <a:alpha val="5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69CB740-A901-5543-BDCD-476BE2ED9A79}"/>
              </a:ext>
            </a:extLst>
          </p:cNvPr>
          <p:cNvSpPr/>
          <p:nvPr/>
        </p:nvSpPr>
        <p:spPr>
          <a:xfrm>
            <a:off x="2806922" y="1240377"/>
            <a:ext cx="1736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Sistema de </a:t>
            </a:r>
            <a:r>
              <a:rPr lang="en-US" dirty="0" err="1"/>
              <a:t>Librería</a:t>
            </a:r>
            <a:endParaRPr lang="en-US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DA788ECB-1243-7D45-8C39-4DDBC643255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88035" y="2468462"/>
            <a:ext cx="481538" cy="494646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E64D24A-A263-2B47-9840-83D81685C37D}"/>
              </a:ext>
            </a:extLst>
          </p:cNvPr>
          <p:cNvSpPr/>
          <p:nvPr/>
        </p:nvSpPr>
        <p:spPr>
          <a:xfrm>
            <a:off x="9462347" y="2971520"/>
            <a:ext cx="15656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Courier" pitchFamily="2" charset="0"/>
              </a:rPr>
              <a:t>&gt;_ evil.sh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F0923061-8275-6746-BBFC-83A9C2E1D3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06493" y="3782554"/>
            <a:ext cx="574890" cy="5748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21DF1C7-EBA2-D743-BCF8-4F3D3CC427E5}"/>
              </a:ext>
            </a:extLst>
          </p:cNvPr>
          <p:cNvGrpSpPr/>
          <p:nvPr/>
        </p:nvGrpSpPr>
        <p:grpSpPr>
          <a:xfrm>
            <a:off x="3902535" y="4389593"/>
            <a:ext cx="1707519" cy="1442271"/>
            <a:chOff x="1345136" y="3444526"/>
            <a:chExt cx="1707519" cy="1442271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122F76F-F9BA-5441-A3B1-F0B9F3D9C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45136" y="3444526"/>
              <a:ext cx="952500" cy="952500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7BBAFDB9-FAD4-0A43-AF69-9B02F9976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680575" y="3627856"/>
              <a:ext cx="952500" cy="952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433081-5A63-BC4B-9B6D-9651E5A49B4B}"/>
                </a:ext>
              </a:extLst>
            </p:cNvPr>
            <p:cNvSpPr txBox="1"/>
            <p:nvPr/>
          </p:nvSpPr>
          <p:spPr>
            <a:xfrm>
              <a:off x="1345136" y="4579020"/>
              <a:ext cx="1707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UY" dirty="0"/>
                <a:t>Usuarios Comunes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25C85E3-28AC-224D-A834-9B429D7C2297}"/>
              </a:ext>
            </a:extLst>
          </p:cNvPr>
          <p:cNvSpPr txBox="1"/>
          <p:nvPr/>
        </p:nvSpPr>
        <p:spPr>
          <a:xfrm>
            <a:off x="1380195" y="4389536"/>
            <a:ext cx="960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>
                <a:solidFill>
                  <a:srgbClr val="C00000"/>
                </a:solidFill>
              </a:rPr>
              <a:t>Objeto</a:t>
            </a:r>
          </a:p>
          <a:p>
            <a:r>
              <a:rPr lang="es-UY" dirty="0">
                <a:solidFill>
                  <a:srgbClr val="C00000"/>
                </a:solidFill>
              </a:rPr>
              <a:t>Comando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3E1A5538-F591-B747-B811-49D8FA8FB749}"/>
              </a:ext>
            </a:extLst>
          </p:cNvPr>
          <p:cNvCxnSpPr>
            <a:cxnSpLocks/>
            <a:stCxn id="25" idx="0"/>
            <a:endCxn id="4" idx="2"/>
          </p:cNvCxnSpPr>
          <p:nvPr/>
        </p:nvCxnSpPr>
        <p:spPr>
          <a:xfrm rot="16200000" flipV="1">
            <a:off x="3316284" y="3327091"/>
            <a:ext cx="1155806" cy="969197"/>
          </a:xfrm>
          <a:prstGeom prst="curvedConnector3">
            <a:avLst>
              <a:gd name="adj1" fmla="val 50000"/>
            </a:avLst>
          </a:prstGeom>
          <a:ln w="44450">
            <a:solidFill>
              <a:schemeClr val="tx1">
                <a:lumMod val="65000"/>
                <a:lumOff val="35000"/>
                <a:alpha val="5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>
            <a:extLst>
              <a:ext uri="{FF2B5EF4-FFF2-40B4-BE49-F238E27FC236}">
                <a16:creationId xmlns:a16="http://schemas.microsoft.com/office/drawing/2014/main" id="{E76D4CE3-4BEB-D240-BCC9-392C35D467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54048" y="3549830"/>
            <a:ext cx="872851" cy="8728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27D80FF-70FD-DF41-943A-5F146FAE669C}"/>
              </a:ext>
            </a:extLst>
          </p:cNvPr>
          <p:cNvSpPr txBox="1"/>
          <p:nvPr/>
        </p:nvSpPr>
        <p:spPr>
          <a:xfrm>
            <a:off x="4946269" y="4323189"/>
            <a:ext cx="721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/>
              <a:t>Objeto</a:t>
            </a:r>
          </a:p>
          <a:p>
            <a:r>
              <a:rPr lang="es-UY" dirty="0"/>
              <a:t>Libro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EC2F28-16D7-0A41-B47A-3516E8DDB345}"/>
              </a:ext>
            </a:extLst>
          </p:cNvPr>
          <p:cNvSpPr/>
          <p:nvPr/>
        </p:nvSpPr>
        <p:spPr>
          <a:xfrm>
            <a:off x="6665214" y="1103006"/>
            <a:ext cx="455980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Y" sz="2400" dirty="0"/>
              <a:t>Los ataques de deserialización apuntan a aplicaciones que aceptan objetos en formato binario o texto. Para que el ataque sea posible, la aplicación debe referenciar clases inseguras que ejecutan código cuando se </a:t>
            </a:r>
            <a:r>
              <a:rPr lang="es-UY" sz="2400" dirty="0" err="1"/>
              <a:t>deserializa</a:t>
            </a:r>
            <a:r>
              <a:rPr lang="es-UY" sz="2400" dirty="0"/>
              <a:t> el objeto en memoria. Desafortunadamente, muchas de las bibliotecas de terceros más comunes incluyen estos tipos de clases.</a:t>
            </a:r>
          </a:p>
        </p:txBody>
      </p:sp>
      <p:sp>
        <p:nvSpPr>
          <p:cNvPr id="3" name="Google Shape;91;p2">
            <a:extLst>
              <a:ext uri="{FF2B5EF4-FFF2-40B4-BE49-F238E27FC236}">
                <a16:creationId xmlns:a16="http://schemas.microsoft.com/office/drawing/2014/main" id="{91A47D62-29C9-3CBD-EE46-049E9C36CB23}"/>
              </a:ext>
            </a:extLst>
          </p:cNvPr>
          <p:cNvSpPr/>
          <p:nvPr/>
        </p:nvSpPr>
        <p:spPr>
          <a:xfrm>
            <a:off x="186475" y="335525"/>
            <a:ext cx="15594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Ataque-Gramas</a:t>
            </a:r>
            <a:endParaRPr lang="es-UY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0907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D5F721-1BB4-D440-9D48-CAE191350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671" y="1934001"/>
            <a:ext cx="10515600" cy="1325563"/>
          </a:xfrm>
        </p:spPr>
        <p:txBody>
          <a:bodyPr/>
          <a:lstStyle/>
          <a:p>
            <a:pPr algn="ctr"/>
            <a:r>
              <a:rPr lang="es-UY" dirty="0"/>
              <a:t>Previniendo ataques de Software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65F41C3-2B7A-A946-9BC3-1EB328FF710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967344" y="3429000"/>
            <a:ext cx="8548255" cy="838200"/>
          </a:xfrm>
        </p:spPr>
        <p:txBody>
          <a:bodyPr>
            <a:normAutofit/>
          </a:bodyPr>
          <a:lstStyle/>
          <a:p>
            <a:pPr marL="50800" indent="0" algn="ctr">
              <a:buNone/>
            </a:pPr>
            <a:r>
              <a:rPr lang="es-UY" sz="3200" dirty="0"/>
              <a:t>Las defensas básicas</a:t>
            </a:r>
          </a:p>
        </p:txBody>
      </p:sp>
    </p:spTree>
    <p:extLst>
      <p:ext uri="{BB962C8B-B14F-4D97-AF65-F5344CB8AC3E}">
        <p14:creationId xmlns:p14="http://schemas.microsoft.com/office/powerpoint/2010/main" val="149211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9A56-CA63-5E4D-8EC4-3C1541C0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038"/>
            <a:ext cx="10515600" cy="1325563"/>
          </a:xfrm>
          <a:noFill/>
        </p:spPr>
        <p:txBody>
          <a:bodyPr/>
          <a:lstStyle/>
          <a:p>
            <a:r>
              <a:rPr lang="es-UY" dirty="0"/>
              <a:t>La punta del Iceberg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17D5F-1618-C740-880B-D8957ED3D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4894"/>
            <a:ext cx="2546644" cy="1150545"/>
          </a:xfrm>
          <a:solidFill>
            <a:schemeClr val="bg1">
              <a:alpha val="59000"/>
            </a:schemeClr>
          </a:solidFill>
          <a:effectLst>
            <a:reflection blurRad="6350" stA="60000" endPos="55000" dir="5400000" sy="-100000" algn="bl" rotWithShape="0"/>
          </a:effectLst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Clr>
                <a:srgbClr val="000000"/>
              </a:buClr>
              <a:buNone/>
            </a:pPr>
            <a:r>
              <a:rPr lang="es-UY" b="1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Validación de</a:t>
            </a:r>
          </a:p>
          <a:p>
            <a:pPr marL="0" indent="0">
              <a:buClr>
                <a:srgbClr val="000000"/>
              </a:buClr>
              <a:buNone/>
            </a:pPr>
            <a:r>
              <a:rPr lang="es-UY" b="1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Entradas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484C59C-A82B-9B43-BAEE-88ED0C7CECD3}"/>
              </a:ext>
            </a:extLst>
          </p:cNvPr>
          <p:cNvSpPr txBox="1">
            <a:spLocks/>
          </p:cNvSpPr>
          <p:nvPr/>
        </p:nvSpPr>
        <p:spPr>
          <a:xfrm>
            <a:off x="6125710" y="1750236"/>
            <a:ext cx="2681448" cy="812125"/>
          </a:xfrm>
          <a:prstGeom prst="rect">
            <a:avLst/>
          </a:prstGeom>
          <a:solidFill>
            <a:schemeClr val="bg1">
              <a:alpha val="59000"/>
            </a:schemeClr>
          </a:solidFill>
          <a:effectLst>
            <a:reflection blurRad="6350" stA="60000" endPos="55000" dir="5400000" sy="-100000" algn="bl" rotWithShape="0"/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UY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Comandos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UY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Parametrizados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47C29F-AA24-5A4E-90D1-0EFC58F2E599}"/>
              </a:ext>
            </a:extLst>
          </p:cNvPr>
          <p:cNvSpPr txBox="1">
            <a:spLocks/>
          </p:cNvSpPr>
          <p:nvPr/>
        </p:nvSpPr>
        <p:spPr>
          <a:xfrm>
            <a:off x="9263464" y="2270167"/>
            <a:ext cx="2344634" cy="851731"/>
          </a:xfrm>
          <a:prstGeom prst="rect">
            <a:avLst/>
          </a:prstGeom>
          <a:solidFill>
            <a:schemeClr val="bg1">
              <a:alpha val="59000"/>
            </a:schemeClr>
          </a:solidFill>
          <a:effectLst>
            <a:reflection blurRad="6350" stA="60000" endPos="55000" dir="5400000" sy="-100000" algn="bl" rotWithShape="0"/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UY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Funciones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UY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Seguras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5F6D06-F22C-3A4E-AC84-AF6455D13B96}"/>
              </a:ext>
            </a:extLst>
          </p:cNvPr>
          <p:cNvSpPr txBox="1">
            <a:spLocks/>
          </p:cNvSpPr>
          <p:nvPr/>
        </p:nvSpPr>
        <p:spPr>
          <a:xfrm>
            <a:off x="7812714" y="4004218"/>
            <a:ext cx="3673464" cy="875703"/>
          </a:xfrm>
          <a:prstGeom prst="rect">
            <a:avLst/>
          </a:prstGeom>
          <a:solidFill>
            <a:schemeClr val="bg1">
              <a:alpha val="59000"/>
            </a:schemeClr>
          </a:solidFill>
          <a:effectLst>
            <a:reflection blurRad="6350" stA="60000" endPos="55000" dir="5400000" sy="-100000" algn="bl" rotWithShape="0"/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UY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Referencias Indirectas a Objetos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B21490-CC20-4C44-A035-EDDD9C61545A}"/>
              </a:ext>
            </a:extLst>
          </p:cNvPr>
          <p:cNvSpPr txBox="1">
            <a:spLocks/>
          </p:cNvSpPr>
          <p:nvPr/>
        </p:nvSpPr>
        <p:spPr>
          <a:xfrm>
            <a:off x="4132152" y="3275506"/>
            <a:ext cx="1993558" cy="638220"/>
          </a:xfrm>
          <a:prstGeom prst="rect">
            <a:avLst/>
          </a:prstGeom>
          <a:solidFill>
            <a:schemeClr val="bg1">
              <a:alpha val="59000"/>
            </a:schemeClr>
          </a:solidFill>
          <a:effectLst>
            <a:reflection blurRad="6350" stA="60000" endPos="55000" dir="5400000" sy="-100000" algn="bl" rotWithShape="0"/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UY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Cifrar Datos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220C5E8-E4DE-7544-A9A3-966BFB5D3627}"/>
              </a:ext>
            </a:extLst>
          </p:cNvPr>
          <p:cNvSpPr txBox="1">
            <a:spLocks/>
          </p:cNvSpPr>
          <p:nvPr/>
        </p:nvSpPr>
        <p:spPr>
          <a:xfrm>
            <a:off x="454121" y="3742339"/>
            <a:ext cx="2930723" cy="847514"/>
          </a:xfrm>
          <a:prstGeom prst="rect">
            <a:avLst/>
          </a:prstGeom>
          <a:solidFill>
            <a:schemeClr val="bg1">
              <a:alpha val="59000"/>
            </a:schemeClr>
          </a:solidFill>
          <a:effectLst>
            <a:reflection blurRad="6350" stA="60000" endPos="55000" dir="5400000" sy="-100000" algn="bl" rotWithShape="0"/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UY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Manejo seguro de la memoria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A5EC628-73CE-804D-95E7-3E9DF57154D9}"/>
              </a:ext>
            </a:extLst>
          </p:cNvPr>
          <p:cNvSpPr txBox="1">
            <a:spLocks/>
          </p:cNvSpPr>
          <p:nvPr/>
        </p:nvSpPr>
        <p:spPr>
          <a:xfrm>
            <a:off x="4611657" y="4626871"/>
            <a:ext cx="2681448" cy="807025"/>
          </a:xfrm>
          <a:prstGeom prst="rect">
            <a:avLst/>
          </a:prstGeom>
          <a:solidFill>
            <a:schemeClr val="bg1">
              <a:alpha val="59000"/>
            </a:schemeClr>
          </a:solidFill>
          <a:effectLst>
            <a:reflection blurRad="6350" stA="60000" endPos="55000" dir="5400000" sy="-100000" algn="bl" rotWithShape="0"/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UY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Neutralizar Salidas</a:t>
            </a:r>
          </a:p>
        </p:txBody>
      </p:sp>
    </p:spTree>
    <p:extLst>
      <p:ext uri="{BB962C8B-B14F-4D97-AF65-F5344CB8AC3E}">
        <p14:creationId xmlns:p14="http://schemas.microsoft.com/office/powerpoint/2010/main" val="56491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7C5A-0D2C-A743-8467-4F0B02FCE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038"/>
            <a:ext cx="10515600" cy="1325563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r>
              <a:rPr lang="es-UY" dirty="0"/>
              <a:t>Validación de Entradas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43D8F-DF5A-8842-A7A2-CBFF7F9E7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9698"/>
            <a:ext cx="10515600" cy="4351338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s-UY" dirty="0"/>
              <a:t>Permitir sólo las entradas que son esperadas</a:t>
            </a:r>
          </a:p>
          <a:p>
            <a:pPr marL="114300" indent="0">
              <a:buNone/>
            </a:pPr>
            <a:endParaRPr lang="es-UY" sz="2400" dirty="0"/>
          </a:p>
          <a:p>
            <a:pPr marL="114300" indent="0">
              <a:buNone/>
            </a:pPr>
            <a:r>
              <a:rPr lang="es-UY" dirty="0"/>
              <a:t>¿Dejaría a alguien que entrara a su casa si piensa que no debería estar allí?</a:t>
            </a:r>
          </a:p>
          <a:p>
            <a:endParaRPr lang="es-UY" dirty="0"/>
          </a:p>
          <a:p>
            <a:pPr marL="114300" indent="0">
              <a:buNone/>
            </a:pPr>
            <a:r>
              <a:rPr lang="es-UY" dirty="0"/>
              <a:t>Las listas de bloqueos son ineficientes</a:t>
            </a:r>
          </a:p>
          <a:p>
            <a:pPr lvl="1"/>
            <a:r>
              <a:rPr lang="es-UY" dirty="0"/>
              <a:t>¿Tendría una lista de las personas que no pueden entrar a su casa? </a:t>
            </a:r>
          </a:p>
          <a:p>
            <a:pPr lvl="1"/>
            <a:r>
              <a:rPr lang="es-UY" dirty="0"/>
              <a:t>Es como darle las llaves de su casa a todos excepto a unos pocos visitantes no deseados.</a:t>
            </a:r>
          </a:p>
        </p:txBody>
      </p:sp>
    </p:spTree>
    <p:extLst>
      <p:ext uri="{BB962C8B-B14F-4D97-AF65-F5344CB8AC3E}">
        <p14:creationId xmlns:p14="http://schemas.microsoft.com/office/powerpoint/2010/main" val="15140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EBB62-0AA3-8F47-BB80-B24BAB1C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481"/>
            <a:ext cx="10515600" cy="1325563"/>
          </a:xfrm>
        </p:spPr>
        <p:txBody>
          <a:bodyPr>
            <a:normAutofit/>
          </a:bodyPr>
          <a:lstStyle/>
          <a:p>
            <a:r>
              <a:rPr lang="es-UY" sz="5400" b="1" dirty="0"/>
              <a:t>Caracteres especiales innecesarios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2B792-1AE0-864D-AB71-3F69ADC4A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935"/>
            <a:ext cx="4876800" cy="4364613"/>
          </a:xfrm>
        </p:spPr>
        <p:txBody>
          <a:bodyPr>
            <a:normAutofit fontScale="92500" lnSpcReduction="10000"/>
          </a:bodyPr>
          <a:lstStyle/>
          <a:p>
            <a:r>
              <a:rPr lang="es-UY" noProof="0" dirty="0"/>
              <a:t>Muchos parámetros no precisan contener símbolos o puntuaciones</a:t>
            </a:r>
          </a:p>
          <a:p>
            <a:r>
              <a:rPr lang="es-UY" noProof="0" dirty="0"/>
              <a:t>Muchos, ni siquiera requieren caracteres Unicode</a:t>
            </a:r>
          </a:p>
          <a:p>
            <a:r>
              <a:rPr lang="es-UY" noProof="0" dirty="0"/>
              <a:t>Los parámetros que serán utilizados en consultas de base de datos (como </a:t>
            </a:r>
            <a:r>
              <a:rPr lang="es-UY" b="1" noProof="0" dirty="0"/>
              <a:t>ID</a:t>
            </a:r>
            <a:r>
              <a:rPr lang="es-UY" noProof="0" dirty="0"/>
              <a:t>, </a:t>
            </a:r>
            <a:r>
              <a:rPr lang="es-UY" b="1" noProof="0" dirty="0"/>
              <a:t>true/false</a:t>
            </a:r>
            <a:r>
              <a:rPr lang="es-UY" noProof="0" dirty="0"/>
              <a:t>, </a:t>
            </a:r>
            <a:r>
              <a:rPr lang="es-UY" b="1" noProof="0" dirty="0" err="1"/>
              <a:t>asc</a:t>
            </a:r>
            <a:r>
              <a:rPr lang="es-UY" b="1" noProof="0" dirty="0"/>
              <a:t>/</a:t>
            </a:r>
            <a:r>
              <a:rPr lang="es-UY" b="1" noProof="0" dirty="0" err="1"/>
              <a:t>desc</a:t>
            </a:r>
            <a:r>
              <a:rPr lang="es-UY" noProof="0" dirty="0"/>
              <a:t>) utilizan un conjunto de caracteres más reducido incluso.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E74587-97AA-C345-BCAF-8DF2009E5C4F}"/>
              </a:ext>
            </a:extLst>
          </p:cNvPr>
          <p:cNvGrpSpPr/>
          <p:nvPr/>
        </p:nvGrpSpPr>
        <p:grpSpPr>
          <a:xfrm>
            <a:off x="5889171" y="1553935"/>
            <a:ext cx="5943600" cy="4616690"/>
            <a:chOff x="5715000" y="1367716"/>
            <a:chExt cx="5943600" cy="46166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F863AEE-2EBD-6B4D-88DA-821C5E0E4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5000" y="1367716"/>
              <a:ext cx="5943600" cy="40767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80DA4C-9011-B24B-8624-9532E77966FB}"/>
                </a:ext>
              </a:extLst>
            </p:cNvPr>
            <p:cNvSpPr/>
            <p:nvPr/>
          </p:nvSpPr>
          <p:spPr>
            <a:xfrm>
              <a:off x="7707086" y="3797952"/>
              <a:ext cx="3439885" cy="348343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UY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8CB66FD-D5F6-624A-B15C-0D2C8522CD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26287" y="2840715"/>
              <a:ext cx="380999" cy="859266"/>
            </a:xfrm>
            <a:prstGeom prst="straightConnector1">
              <a:avLst/>
            </a:prstGeom>
            <a:ln w="603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B5A22B-52B7-AD49-AF0D-C86E23C1E795}"/>
                </a:ext>
              </a:extLst>
            </p:cNvPr>
            <p:cNvSpPr txBox="1"/>
            <p:nvPr/>
          </p:nvSpPr>
          <p:spPr>
            <a:xfrm>
              <a:off x="8146100" y="2194384"/>
              <a:ext cx="35125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UY" sz="3600" b="1" i="0" u="none" strike="noStrike" kern="1200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+mn-cs"/>
                </a:rPr>
                <a:t>Alfanumérico</a:t>
              </a:r>
              <a:endParaRPr kumimoji="0" lang="es-UY" sz="1800" b="1" i="0" u="none" strike="noStrike" kern="1200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168860-1CBB-2844-80E8-A4FD2423462D}"/>
                </a:ext>
              </a:extLst>
            </p:cNvPr>
            <p:cNvSpPr/>
            <p:nvPr/>
          </p:nvSpPr>
          <p:spPr>
            <a:xfrm>
              <a:off x="9876928" y="4912829"/>
              <a:ext cx="1270043" cy="221369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UY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52D655-FFBD-3F40-A1A0-D705AD62C59E}"/>
                </a:ext>
              </a:extLst>
            </p:cNvPr>
            <p:cNvSpPr txBox="1"/>
            <p:nvPr/>
          </p:nvSpPr>
          <p:spPr>
            <a:xfrm>
              <a:off x="5914528" y="5338075"/>
              <a:ext cx="51764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UY" sz="3600" b="1" i="0" u="none" strike="noStrike" kern="1200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+mn-cs"/>
                </a:rPr>
                <a:t>Alfanumérico + .-_</a:t>
              </a:r>
              <a:endParaRPr kumimoji="0" lang="es-UY" sz="1800" b="1" i="0" u="none" strike="noStrike" kern="1200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665C6D0-8C62-9B47-9C23-5C3E40DDD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17359" y="5266998"/>
              <a:ext cx="373698" cy="275389"/>
            </a:xfrm>
            <a:prstGeom prst="straightConnector1">
              <a:avLst/>
            </a:prstGeom>
            <a:ln w="603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89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8C20-0E38-0147-B8F3-D036379F9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04" y="0"/>
            <a:ext cx="10870656" cy="1325563"/>
          </a:xfrm>
        </p:spPr>
        <p:txBody>
          <a:bodyPr/>
          <a:lstStyle/>
          <a:p>
            <a:r>
              <a:rPr lang="es-UY" b="1" dirty="0"/>
              <a:t>Ejemplo de función de validación de entradas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3FA2D7-A93D-CA4C-B436-AB154E0C5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6122"/>
            <a:ext cx="12192000" cy="531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6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943F5-81B0-FD44-B590-A001E1330BB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85248" y="1253331"/>
            <a:ext cx="5808662" cy="4351337"/>
          </a:xfrm>
        </p:spPr>
        <p:txBody>
          <a:bodyPr>
            <a:normAutofit/>
          </a:bodyPr>
          <a:lstStyle/>
          <a:p>
            <a:r>
              <a:rPr lang="es-UY" sz="2400" dirty="0" err="1"/>
              <a:t>Secure</a:t>
            </a:r>
            <a:r>
              <a:rPr lang="es-UY" sz="2400" dirty="0"/>
              <a:t> </a:t>
            </a:r>
            <a:r>
              <a:rPr lang="es-UY" sz="2400" dirty="0" err="1"/>
              <a:t>Coding</a:t>
            </a:r>
            <a:r>
              <a:rPr lang="es-UY" sz="2400" dirty="0"/>
              <a:t> Dojo es una plataforma de capacitación en seguridad informática para desarrolladores. </a:t>
            </a:r>
          </a:p>
          <a:p>
            <a:r>
              <a:rPr lang="es-UY" sz="2400" dirty="0"/>
              <a:t>Puede ser utilizada por organizaciones de todos los tamaños: desde aulas universitarias hasta grandes empresas.</a:t>
            </a:r>
          </a:p>
          <a:p>
            <a:r>
              <a:rPr lang="es-UY" sz="2400" dirty="0"/>
              <a:t>Siendo un proyecto originado en </a:t>
            </a:r>
            <a:r>
              <a:rPr lang="es-UY" sz="2400" dirty="0" err="1"/>
              <a:t>Trend</a:t>
            </a:r>
            <a:r>
              <a:rPr lang="es-UY" sz="2400" dirty="0"/>
              <a:t> Micro, (creado como herramienta de formación para desarrolladores) en 2019, </a:t>
            </a:r>
            <a:r>
              <a:rPr lang="es-UY" sz="2400" dirty="0" err="1"/>
              <a:t>Secure</a:t>
            </a:r>
            <a:r>
              <a:rPr lang="es-UY" sz="2400" dirty="0"/>
              <a:t> </a:t>
            </a:r>
            <a:r>
              <a:rPr lang="es-UY" sz="2400" dirty="0" err="1"/>
              <a:t>Coding</a:t>
            </a:r>
            <a:r>
              <a:rPr lang="es-UY" sz="2400" dirty="0"/>
              <a:t> Dojo se convirtió en un proyecto OWASP.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3ED612-74FE-054E-9485-8FE5CDBCC47E}"/>
              </a:ext>
            </a:extLst>
          </p:cNvPr>
          <p:cNvSpPr txBox="1"/>
          <p:nvPr/>
        </p:nvSpPr>
        <p:spPr>
          <a:xfrm>
            <a:off x="2568610" y="2167116"/>
            <a:ext cx="142875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  </a:t>
            </a:r>
            <a:r>
              <a:rPr lang="en-US" sz="44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ding</a:t>
            </a:r>
            <a:endParaRPr lang="en-US" sz="3200" b="1" dirty="0">
              <a:solidFill>
                <a:schemeClr val="accent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7417F-9629-104E-9818-A59970EFE1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107"/>
                    </a14:imgEffect>
                    <a14:imgEffect>
                      <a14:saturation sa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1589" y="2798058"/>
            <a:ext cx="426744" cy="5222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11B9F7-2438-A644-9398-95066BCE67EE}"/>
              </a:ext>
            </a:extLst>
          </p:cNvPr>
          <p:cNvSpPr txBox="1"/>
          <p:nvPr/>
        </p:nvSpPr>
        <p:spPr>
          <a:xfrm>
            <a:off x="1632331" y="2009692"/>
            <a:ext cx="2383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entury Gothic" panose="020B0502020202020204" pitchFamily="34" charset="0"/>
              </a:rPr>
              <a:t>Secure</a:t>
            </a:r>
            <a:endParaRPr lang="en-US" sz="3200" b="1" dirty="0"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E61608-FDDA-8447-939A-E9879E1FC231}"/>
              </a:ext>
            </a:extLst>
          </p:cNvPr>
          <p:cNvSpPr txBox="1"/>
          <p:nvPr/>
        </p:nvSpPr>
        <p:spPr>
          <a:xfrm>
            <a:off x="1632331" y="3276298"/>
            <a:ext cx="162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Century Gothic" panose="020B0502020202020204" pitchFamily="34" charset="0"/>
              </a:rPr>
              <a:t>Dojo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9F10F-EA6C-5444-8A9F-52B318B0CFF6}"/>
              </a:ext>
            </a:extLst>
          </p:cNvPr>
          <p:cNvSpPr txBox="1"/>
          <p:nvPr/>
        </p:nvSpPr>
        <p:spPr>
          <a:xfrm>
            <a:off x="1632331" y="2659559"/>
            <a:ext cx="426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C</a:t>
            </a:r>
          </a:p>
        </p:txBody>
      </p:sp>
      <p:sp>
        <p:nvSpPr>
          <p:cNvPr id="4" name="Google Shape;91;p2">
            <a:extLst>
              <a:ext uri="{FF2B5EF4-FFF2-40B4-BE49-F238E27FC236}">
                <a16:creationId xmlns:a16="http://schemas.microsoft.com/office/drawing/2014/main" id="{4EB146D8-0B42-E912-C388-1FB4C40E81E3}"/>
              </a:ext>
            </a:extLst>
          </p:cNvPr>
          <p:cNvSpPr/>
          <p:nvPr/>
        </p:nvSpPr>
        <p:spPr>
          <a:xfrm>
            <a:off x="186475" y="335525"/>
            <a:ext cx="15594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UY"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0A85E-834B-1C25-E728-976D793F180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444853">
            <a:off x="421149" y="4690692"/>
            <a:ext cx="1296149" cy="1296149"/>
          </a:xfrm>
          <a:prstGeom prst="rect">
            <a:avLst/>
          </a:prstGeom>
          <a:effectLst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052A67-B6BF-5C27-23F5-0CFC06A5B041}"/>
              </a:ext>
            </a:extLst>
          </p:cNvPr>
          <p:cNvSpPr txBox="1">
            <a:spLocks/>
          </p:cNvSpPr>
          <p:nvPr/>
        </p:nvSpPr>
        <p:spPr>
          <a:xfrm rot="21540000">
            <a:off x="2188785" y="5353585"/>
            <a:ext cx="1705376" cy="83942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Paul Ionescu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@CloudSecPaul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111490-B0E9-1F17-D859-93CF0C4B0037}"/>
              </a:ext>
            </a:extLst>
          </p:cNvPr>
          <p:cNvSpPr txBox="1"/>
          <p:nvPr/>
        </p:nvSpPr>
        <p:spPr>
          <a:xfrm>
            <a:off x="2059075" y="4706815"/>
            <a:ext cx="2214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UY" dirty="0"/>
              <a:t>Project leader &amp; </a:t>
            </a:r>
          </a:p>
          <a:p>
            <a:pPr algn="ctr"/>
            <a:r>
              <a:rPr lang="es-UY" dirty="0"/>
              <a:t>Autor del material original</a:t>
            </a:r>
          </a:p>
        </p:txBody>
      </p:sp>
    </p:spTree>
    <p:extLst>
      <p:ext uri="{BB962C8B-B14F-4D97-AF65-F5344CB8AC3E}">
        <p14:creationId xmlns:p14="http://schemas.microsoft.com/office/powerpoint/2010/main" val="2802483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70BF-8FA6-BE45-9844-52452398A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b="1" dirty="0"/>
              <a:t>Algunos ejemplos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88CDF-F873-8643-A867-76CE07C52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214" y="1690689"/>
            <a:ext cx="10401586" cy="3543464"/>
          </a:xfrm>
          <a:solidFill>
            <a:schemeClr val="bg1">
              <a:alpha val="4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Courier" pitchFamily="2" charset="0"/>
              </a:rPr>
              <a:t>isAlphanumOrEx</a:t>
            </a:r>
            <a:r>
              <a:rPr lang="en-US" sz="3200" b="1" dirty="0">
                <a:latin typeface="Courier" pitchFamily="2" charset="0"/>
              </a:rPr>
              <a:t>(</a:t>
            </a:r>
            <a:r>
              <a:rPr lang="en-US" sz="3200" b="1" dirty="0">
                <a:solidFill>
                  <a:srgbClr val="C00000"/>
                </a:solidFill>
                <a:latin typeface="Courier" pitchFamily="2" charset="0"/>
              </a:rPr>
              <a:t>"true"</a:t>
            </a:r>
            <a:r>
              <a:rPr lang="en-US" sz="3200" b="1" dirty="0">
                <a:latin typeface="Courier" pitchFamily="2" charset="0"/>
              </a:rPr>
              <a:t>)</a:t>
            </a:r>
            <a:endParaRPr lang="en-US" sz="3200" b="1" dirty="0">
              <a:solidFill>
                <a:srgbClr val="0070C0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sz="3200" dirty="0">
                <a:latin typeface="Courier" pitchFamily="2" charset="0"/>
              </a:rPr>
              <a:t>isAlphanumOrEx</a:t>
            </a:r>
            <a:r>
              <a:rPr lang="en-US" sz="3200" b="1" dirty="0">
                <a:latin typeface="Courier" pitchFamily="2" charset="0"/>
              </a:rPr>
              <a:t>(</a:t>
            </a:r>
            <a:r>
              <a:rPr lang="en-US" sz="3200" b="1" dirty="0">
                <a:solidFill>
                  <a:srgbClr val="C00000"/>
                </a:solidFill>
                <a:latin typeface="Courier" pitchFamily="2" charset="0"/>
              </a:rPr>
              <a:t>"desc"</a:t>
            </a:r>
            <a:r>
              <a:rPr lang="en-US" sz="3200" b="1" dirty="0">
                <a:latin typeface="Courier" pitchFamily="2" charset="0"/>
              </a:rPr>
              <a:t>)</a:t>
            </a:r>
            <a:endParaRPr lang="en-US" sz="3200" b="1" dirty="0">
              <a:solidFill>
                <a:srgbClr val="0070C0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sz="3200" dirty="0">
                <a:latin typeface="Courier" pitchFamily="2" charset="0"/>
              </a:rPr>
              <a:t>isAlphanumOrEx</a:t>
            </a:r>
            <a:r>
              <a:rPr lang="en-US" sz="3200" b="1" dirty="0">
                <a:latin typeface="Courier" pitchFamily="2" charset="0"/>
              </a:rPr>
              <a:t>(</a:t>
            </a:r>
            <a:r>
              <a:rPr lang="en-US" sz="3200" b="1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en-CA" sz="3200" b="1" dirty="0">
                <a:solidFill>
                  <a:srgbClr val="C00000"/>
                </a:solidFill>
                <a:latin typeface="Courier" pitchFamily="2" charset="0"/>
              </a:rPr>
              <a:t>21845816438168</a:t>
            </a:r>
            <a:r>
              <a:rPr lang="en-US" sz="3200" b="1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en-US" sz="3200" b="1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3200" dirty="0">
                <a:latin typeface="Courier" pitchFamily="2" charset="0"/>
              </a:rPr>
              <a:t>isAlphanumOrEx</a:t>
            </a:r>
            <a:r>
              <a:rPr lang="en-US" sz="3200" b="1" dirty="0">
                <a:latin typeface="Courier" pitchFamily="2" charset="0"/>
              </a:rPr>
              <a:t>(</a:t>
            </a:r>
            <a:r>
              <a:rPr lang="en-US" sz="3200" b="1" dirty="0">
                <a:solidFill>
                  <a:srgbClr val="C00000"/>
                </a:solidFill>
                <a:latin typeface="Courier" pitchFamily="2" charset="0"/>
              </a:rPr>
              <a:t>"0x</a:t>
            </a:r>
            <a:r>
              <a:rPr lang="en-CA" sz="3200" b="1" dirty="0">
                <a:solidFill>
                  <a:srgbClr val="C00000"/>
                </a:solidFill>
                <a:latin typeface="Courier" pitchFamily="2" charset="0"/>
              </a:rPr>
              <a:t>0709750fa566</a:t>
            </a:r>
            <a:r>
              <a:rPr lang="en-US" sz="3200" b="1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en-US" sz="3200" b="1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3200" dirty="0">
                <a:latin typeface="Courier" pitchFamily="2" charset="0"/>
              </a:rPr>
              <a:t>isAlphanumOrEx</a:t>
            </a:r>
            <a:r>
              <a:rPr lang="en-US" sz="3200" b="1" dirty="0">
                <a:latin typeface="Courier" pitchFamily="2" charset="0"/>
              </a:rPr>
              <a:t>(</a:t>
            </a:r>
            <a:r>
              <a:rPr lang="en-US" sz="3200" b="1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en-CA" sz="3200" b="1" dirty="0">
                <a:solidFill>
                  <a:srgbClr val="C00000"/>
                </a:solidFill>
                <a:latin typeface="Courier" pitchFamily="2" charset="0"/>
              </a:rPr>
              <a:t>Cr2i7nHq6qiMEs</a:t>
            </a:r>
            <a:r>
              <a:rPr lang="en-US" sz="3200" b="1" dirty="0">
                <a:solidFill>
                  <a:srgbClr val="C00000"/>
                </a:solidFill>
                <a:latin typeface="Courier" pitchFamily="2" charset="0"/>
              </a:rPr>
              <a:t>"</a:t>
            </a:r>
            <a:r>
              <a:rPr lang="en-US" sz="3200" b="1" dirty="0">
                <a:latin typeface="Courier" pitchFamily="2" charset="0"/>
              </a:rPr>
              <a:t>)</a:t>
            </a:r>
            <a:endParaRPr lang="en-US" sz="3200" b="1" dirty="0">
              <a:solidFill>
                <a:srgbClr val="0070C0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sz="3200" dirty="0">
                <a:latin typeface="Courier" pitchFamily="2" charset="0"/>
              </a:rPr>
              <a:t>isAlphanumOrEx</a:t>
            </a:r>
            <a:r>
              <a:rPr lang="en-US" sz="3200" b="1" dirty="0">
                <a:latin typeface="Courier" pitchFamily="2" charset="0"/>
              </a:rPr>
              <a:t>(</a:t>
            </a:r>
            <a:r>
              <a:rPr lang="en-US" sz="3200" b="1" dirty="0">
                <a:solidFill>
                  <a:srgbClr val="C00000"/>
                </a:solidFill>
                <a:latin typeface="Courier" pitchFamily="2" charset="0"/>
              </a:rPr>
              <a:t>"site.local"</a:t>
            </a:r>
            <a:r>
              <a:rPr lang="en-US" sz="3200" b="1" dirty="0">
                <a:latin typeface="Courier" pitchFamily="2" charset="0"/>
              </a:rPr>
              <a:t>,</a:t>
            </a:r>
            <a:r>
              <a:rPr lang="en-US" sz="3200" b="1" dirty="0">
                <a:solidFill>
                  <a:srgbClr val="C00000"/>
                </a:solidFill>
                <a:latin typeface="Courier" pitchFamily="2" charset="0"/>
              </a:rPr>
              <a:t>'.'</a:t>
            </a:r>
            <a:r>
              <a:rPr lang="en-US" sz="3200" b="1" dirty="0">
                <a:latin typeface="Courier" pitchFamily="2" charset="0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797A-4C58-BE46-ABD7-4B1054FFC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UY" sz="5400" dirty="0"/>
              <a:t>Ataques prevenidos con la validación de entradas</a:t>
            </a:r>
            <a:endParaRPr lang="es-UY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480E4-499C-6348-93E8-1327EFC5E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9530" y="1690688"/>
            <a:ext cx="7034722" cy="4351338"/>
          </a:xfrm>
        </p:spPr>
        <p:txBody>
          <a:bodyPr>
            <a:normAutofit lnSpcReduction="10000"/>
          </a:bodyPr>
          <a:lstStyle/>
          <a:p>
            <a:r>
              <a:rPr lang="es-UY" sz="4400" dirty="0"/>
              <a:t>Inyecciones</a:t>
            </a:r>
          </a:p>
          <a:p>
            <a:r>
              <a:rPr lang="es-UY" sz="4400" dirty="0" err="1"/>
              <a:t>Path</a:t>
            </a:r>
            <a:r>
              <a:rPr lang="es-UY" sz="4400" dirty="0"/>
              <a:t> </a:t>
            </a:r>
            <a:r>
              <a:rPr lang="es-UY" sz="4400" dirty="0" err="1"/>
              <a:t>Traversal</a:t>
            </a:r>
            <a:endParaRPr lang="es-UY" sz="4400" dirty="0"/>
          </a:p>
          <a:p>
            <a:r>
              <a:rPr lang="es-UY" sz="4400" dirty="0"/>
              <a:t>Cross-Site Scripting</a:t>
            </a:r>
          </a:p>
          <a:p>
            <a:r>
              <a:rPr lang="es-UY" sz="4400" dirty="0"/>
              <a:t>Redirección no validada</a:t>
            </a:r>
          </a:p>
          <a:p>
            <a:r>
              <a:rPr lang="es-UY" sz="4400" dirty="0"/>
              <a:t>Deserializaciones</a:t>
            </a:r>
          </a:p>
          <a:p>
            <a:pPr marL="0" indent="0">
              <a:buNone/>
            </a:pPr>
            <a:r>
              <a:rPr lang="es-UY" sz="4400" dirty="0"/>
              <a:t>…</a:t>
            </a:r>
            <a:endParaRPr lang="es-UY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BE68A-BDB1-C848-BC5E-990C8F22BB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540494"/>
            <a:ext cx="3189889" cy="49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6073D-FEDD-9B4A-8597-5093A867C22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50000"/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s-UY" sz="5400" b="1" dirty="0">
                <a:solidFill>
                  <a:schemeClr val="bg1"/>
                </a:solidFill>
              </a:rPr>
              <a:t>¿Qué hacemos con los irlandeses?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2FDC-9C67-3946-ACD5-190BAEC36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92298"/>
          </a:xfrm>
          <a:solidFill>
            <a:schemeClr val="accent6">
              <a:lumMod val="50000"/>
              <a:alpha val="69000"/>
            </a:schemeClr>
          </a:solidFill>
        </p:spPr>
        <p:txBody>
          <a:bodyPr>
            <a:normAutofit fontScale="85000" lnSpcReduction="20000"/>
          </a:bodyPr>
          <a:lstStyle/>
          <a:p>
            <a:pPr marL="114300" indent="0">
              <a:buNone/>
            </a:pPr>
            <a:r>
              <a:rPr lang="es-UY" sz="4000" dirty="0">
                <a:solidFill>
                  <a:schemeClr val="bg1"/>
                </a:solidFill>
              </a:rPr>
              <a:t>Nombres, comentarios, artículos y textos libres en general requieren comillas: </a:t>
            </a:r>
          </a:p>
          <a:p>
            <a:endParaRPr lang="es-UY" sz="40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es-UY" sz="4000" b="1" dirty="0">
                <a:solidFill>
                  <a:schemeClr val="bg1"/>
                </a:solidFill>
              </a:rPr>
              <a:t>O’Brien, </a:t>
            </a:r>
            <a:r>
              <a:rPr lang="es-UY" sz="4000" b="1" dirty="0" err="1">
                <a:solidFill>
                  <a:schemeClr val="bg1"/>
                </a:solidFill>
              </a:rPr>
              <a:t>don’t</a:t>
            </a:r>
            <a:r>
              <a:rPr lang="es-UY" sz="4000" b="1" dirty="0">
                <a:solidFill>
                  <a:schemeClr val="bg1"/>
                </a:solidFill>
              </a:rPr>
              <a:t> , “entre comillas”</a:t>
            </a:r>
          </a:p>
          <a:p>
            <a:endParaRPr lang="es-UY" sz="4000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s-UY" sz="4000" dirty="0">
                <a:solidFill>
                  <a:schemeClr val="bg1"/>
                </a:solidFill>
              </a:rPr>
              <a:t>Si bien la validación de entrada de datos reduce la superficie de exposición, no puede prevenir todos los ataques </a:t>
            </a:r>
          </a:p>
        </p:txBody>
      </p:sp>
    </p:spTree>
    <p:extLst>
      <p:ext uri="{BB962C8B-B14F-4D97-AF65-F5344CB8AC3E}">
        <p14:creationId xmlns:p14="http://schemas.microsoft.com/office/powerpoint/2010/main" val="363813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F9758-27B6-9240-A111-07C6CCEDC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038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s-UY" sz="5400" dirty="0"/>
              <a:t>En resumen…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A2D4B-3B23-1342-8309-15AAAD946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01412"/>
            <a:ext cx="10515600" cy="4351338"/>
          </a:xfrm>
          <a:noFill/>
        </p:spPr>
        <p:txBody>
          <a:bodyPr>
            <a:normAutofit/>
          </a:bodyPr>
          <a:lstStyle/>
          <a:p>
            <a:r>
              <a:rPr lang="es-UY" sz="3200"/>
              <a:t>La </a:t>
            </a:r>
            <a:r>
              <a:rPr lang="es-UY" sz="3200" b="1"/>
              <a:t>validación de entradas </a:t>
            </a:r>
            <a:r>
              <a:rPr lang="es-UY" sz="3200"/>
              <a:t>reduce la superficie de ataque y previene varios tipos de ataques</a:t>
            </a:r>
          </a:p>
          <a:p>
            <a:r>
              <a:rPr lang="es-UY" sz="3200"/>
              <a:t>Utilizar </a:t>
            </a:r>
            <a:r>
              <a:rPr lang="es-UY" sz="3200" b="1"/>
              <a:t>listas de bloqueos </a:t>
            </a:r>
            <a:r>
              <a:rPr lang="es-UY" sz="3200"/>
              <a:t>es una mala práctica</a:t>
            </a:r>
          </a:p>
          <a:p>
            <a:r>
              <a:rPr lang="es-UY" sz="3200"/>
              <a:t>Muchas entradas de datos son simplemente </a:t>
            </a:r>
            <a:r>
              <a:rPr lang="es-UY" sz="3200" b="1"/>
              <a:t>alfanuméricas</a:t>
            </a:r>
          </a:p>
          <a:p>
            <a:r>
              <a:rPr lang="es-UY" sz="3200"/>
              <a:t>Para aquellos tipos de datos que necesitan caracteres especiales, necesitamos </a:t>
            </a:r>
            <a:r>
              <a:rPr lang="es-UY" sz="3200" b="1"/>
              <a:t>otros tipos de defensa</a:t>
            </a:r>
            <a:endParaRPr lang="es-UY" sz="3200" b="1" dirty="0"/>
          </a:p>
        </p:txBody>
      </p:sp>
    </p:spTree>
    <p:extLst>
      <p:ext uri="{BB962C8B-B14F-4D97-AF65-F5344CB8AC3E}">
        <p14:creationId xmlns:p14="http://schemas.microsoft.com/office/powerpoint/2010/main" val="189045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FA69-2AB4-7744-800C-714D891EC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202" y="363255"/>
            <a:ext cx="10345840" cy="1327759"/>
          </a:xfrm>
        </p:spPr>
        <p:txBody>
          <a:bodyPr>
            <a:noAutofit/>
          </a:bodyPr>
          <a:lstStyle/>
          <a:p>
            <a:r>
              <a:rPr lang="es-UY" sz="8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 c</a:t>
            </a:r>
            <a:r>
              <a:rPr lang="es-UY" sz="8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oncatenaciones</a:t>
            </a:r>
            <a:endParaRPr lang="es-UY" sz="6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C0B370-2B64-0242-B19C-0A54237459CF}"/>
              </a:ext>
            </a:extLst>
          </p:cNvPr>
          <p:cNvSpPr/>
          <p:nvPr/>
        </p:nvSpPr>
        <p:spPr>
          <a:xfrm>
            <a:off x="511265" y="4887357"/>
            <a:ext cx="108465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UY" sz="8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 causan inyecciones!</a:t>
            </a:r>
            <a:endParaRPr kumimoji="0" lang="es-UY" sz="80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E507BF-8C02-1046-8EF2-1FB5D2FFAFDC}"/>
              </a:ext>
            </a:extLst>
          </p:cNvPr>
          <p:cNvSpPr txBox="1"/>
          <p:nvPr/>
        </p:nvSpPr>
        <p:spPr>
          <a:xfrm>
            <a:off x="620110" y="2627917"/>
            <a:ext cx="96261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UY" sz="54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COMMAND + </a:t>
            </a:r>
            <a:r>
              <a:rPr kumimoji="0" lang="es-UY" sz="5400" b="1" i="0" u="none" strike="sngStrike" kern="1200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kumimoji="0" lang="es-UY" sz="54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kumimoji="0" lang="es-UY" sz="5400" i="0" u="none" strike="noStrike" kern="1200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INJECTION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1AC20D-3679-3443-B9E1-C79D69AB588E}"/>
              </a:ext>
            </a:extLst>
          </p:cNvPr>
          <p:cNvSpPr txBox="1"/>
          <p:nvPr/>
        </p:nvSpPr>
        <p:spPr>
          <a:xfrm rot="21125974">
            <a:off x="2753176" y="3420794"/>
            <a:ext cx="4883068" cy="923330"/>
          </a:xfrm>
          <a:prstGeom prst="rect">
            <a:avLst/>
          </a:prstGeom>
          <a:noFill/>
          <a:effectLst>
            <a:glow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UY" sz="5400" i="0" u="none" strike="noStrike" kern="1200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kumimoji="0" lang="es-UY" sz="5400" i="0" u="none" strike="noStrike" kern="1200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s-UY" sz="5400" i="0" u="none" strike="noStrike" kern="1200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Command</a:t>
            </a:r>
            <a:endParaRPr kumimoji="0" lang="es-UY" sz="5400" i="0" u="none" strike="noStrike" kern="1200" cap="none" spc="0" normalizeH="0" baseline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55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1AC20D-3679-3443-B9E1-C79D69AB588E}"/>
              </a:ext>
            </a:extLst>
          </p:cNvPr>
          <p:cNvSpPr txBox="1"/>
          <p:nvPr/>
        </p:nvSpPr>
        <p:spPr>
          <a:xfrm rot="21370022">
            <a:off x="493421" y="1320343"/>
            <a:ext cx="86897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UY" sz="6000" b="1" i="0" u="sng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Comandos Parametrizados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36DCC-8D27-D944-BDCB-328E12A45B8A}"/>
              </a:ext>
            </a:extLst>
          </p:cNvPr>
          <p:cNvSpPr txBox="1"/>
          <p:nvPr/>
        </p:nvSpPr>
        <p:spPr>
          <a:xfrm>
            <a:off x="514231" y="367575"/>
            <a:ext cx="76591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UY" sz="8000" b="1" i="0" u="none" strike="sng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CONCATENACIÓN</a:t>
            </a:r>
            <a:endParaRPr kumimoji="0" lang="es-UY" sz="6600" b="1" i="0" u="none" strike="sng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5E1B735-5B12-EB41-9223-69A188D92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204969"/>
              </p:ext>
            </p:extLst>
          </p:nvPr>
        </p:nvGraphicFramePr>
        <p:xfrm>
          <a:off x="838726" y="2666436"/>
          <a:ext cx="5775588" cy="2474208"/>
        </p:xfrm>
        <a:graphic>
          <a:graphicData uri="http://schemas.openxmlformats.org/drawingml/2006/table">
            <a:tbl>
              <a:tblPr bandRow="1">
                <a:effectLst/>
                <a:tableStyleId>{5C22544A-7EE6-4342-B048-85BDC9FD1C3A}</a:tableStyleId>
              </a:tblPr>
              <a:tblGrid>
                <a:gridCol w="3149890">
                  <a:extLst>
                    <a:ext uri="{9D8B030D-6E8A-4147-A177-3AD203B41FA5}">
                      <a16:colId xmlns:a16="http://schemas.microsoft.com/office/drawing/2014/main" val="1410839684"/>
                    </a:ext>
                  </a:extLst>
                </a:gridCol>
                <a:gridCol w="2625698">
                  <a:extLst>
                    <a:ext uri="{9D8B030D-6E8A-4147-A177-3AD203B41FA5}">
                      <a16:colId xmlns:a16="http://schemas.microsoft.com/office/drawing/2014/main" val="1305350556"/>
                    </a:ext>
                  </a:extLst>
                </a:gridCol>
              </a:tblGrid>
              <a:tr h="824736">
                <a:tc>
                  <a:txBody>
                    <a:bodyPr/>
                    <a:lstStyle/>
                    <a:p>
                      <a:r>
                        <a:rPr lang="es-UY" sz="4400" b="1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Comando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UY" sz="4400" b="1" u="sng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Constante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3156418"/>
                  </a:ext>
                </a:extLst>
              </a:tr>
              <a:tr h="824736">
                <a:tc>
                  <a:txBody>
                    <a:bodyPr/>
                    <a:lstStyle/>
                    <a:p>
                      <a:r>
                        <a:rPr lang="es-UY" sz="4400" b="1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Parámetro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UY" sz="4400" b="1" noProof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019355"/>
                  </a:ext>
                </a:extLst>
              </a:tr>
              <a:tr h="824736">
                <a:tc>
                  <a:txBody>
                    <a:bodyPr/>
                    <a:lstStyle/>
                    <a:p>
                      <a:r>
                        <a:rPr lang="es-UY" sz="4400" b="1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Parámetro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UY" sz="4400" b="1" noProof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663150"/>
                  </a:ext>
                </a:extLst>
              </a:tr>
            </a:tbl>
          </a:graphicData>
        </a:graphic>
      </p:graphicFrame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253FE8D2-F568-C24B-B653-D229D68A7DFA}"/>
              </a:ext>
            </a:extLst>
          </p:cNvPr>
          <p:cNvCxnSpPr>
            <a:cxnSpLocks/>
          </p:cNvCxnSpPr>
          <p:nvPr/>
        </p:nvCxnSpPr>
        <p:spPr>
          <a:xfrm>
            <a:off x="6791945" y="4003842"/>
            <a:ext cx="1513855" cy="12700"/>
          </a:xfrm>
          <a:prstGeom prst="curvedConnector3">
            <a:avLst/>
          </a:prstGeom>
          <a:ln w="53975">
            <a:solidFill>
              <a:schemeClr val="tx1">
                <a:alpha val="99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F557DF5-6613-AA45-931A-0A33923B6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308251"/>
              </p:ext>
            </p:extLst>
          </p:nvPr>
        </p:nvGraphicFramePr>
        <p:xfrm>
          <a:off x="8538764" y="2712156"/>
          <a:ext cx="2814510" cy="2227198"/>
        </p:xfrm>
        <a:graphic>
          <a:graphicData uri="http://schemas.openxmlformats.org/drawingml/2006/table">
            <a:tbl>
              <a:tblPr bandRow="1">
                <a:effectLst/>
                <a:tableStyleId>{5C22544A-7EE6-4342-B048-85BDC9FD1C3A}</a:tableStyleId>
              </a:tblPr>
              <a:tblGrid>
                <a:gridCol w="2814510">
                  <a:extLst>
                    <a:ext uri="{9D8B030D-6E8A-4147-A177-3AD203B41FA5}">
                      <a16:colId xmlns:a16="http://schemas.microsoft.com/office/drawing/2014/main" val="1410839684"/>
                    </a:ext>
                  </a:extLst>
                </a:gridCol>
              </a:tblGrid>
              <a:tr h="2227198">
                <a:tc>
                  <a:txBody>
                    <a:bodyPr/>
                    <a:lstStyle/>
                    <a:p>
                      <a:pPr algn="ctr"/>
                      <a:r>
                        <a:rPr lang="es-UY" sz="4400" b="1" noProof="0" dirty="0">
                          <a:solidFill>
                            <a:schemeClr val="tx1"/>
                          </a:solidFill>
                          <a:latin typeface="Bradley Hand" pitchFamily="2" charset="77"/>
                        </a:rPr>
                        <a:t>Intérprete de comandos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315641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46A44C0-63B9-A646-9F95-AFE66A41BB67}"/>
              </a:ext>
            </a:extLst>
          </p:cNvPr>
          <p:cNvSpPr/>
          <p:nvPr/>
        </p:nvSpPr>
        <p:spPr>
          <a:xfrm>
            <a:off x="672727" y="5291618"/>
            <a:ext cx="1084654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UY" sz="6600" b="1" i="0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 previenen inyecciones!</a:t>
            </a:r>
            <a:endParaRPr kumimoji="0" lang="es-UY" sz="6600" b="0" i="0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20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B74973-79DF-714C-909D-0723420CF39C}"/>
              </a:ext>
            </a:extLst>
          </p:cNvPr>
          <p:cNvSpPr txBox="1">
            <a:spLocks/>
          </p:cNvSpPr>
          <p:nvPr/>
        </p:nvSpPr>
        <p:spPr>
          <a:xfrm>
            <a:off x="613459" y="3646026"/>
            <a:ext cx="8506790" cy="28794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UY" sz="7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j-ea"/>
                <a:cs typeface="Courier New" panose="02070309020205020404" pitchFamily="49" charset="0"/>
              </a:rPr>
              <a:t>Juguemos a: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UY" sz="7800" b="1" i="0" u="none" strike="noStrike" kern="1200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j-ea"/>
                <a:cs typeface="Courier New" panose="02070309020205020404" pitchFamily="49" charset="0"/>
              </a:rPr>
              <a:t>¡DETECTAR LA INYECCIÓN!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UY" sz="4400" b="1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j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27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190CA3-52A4-7043-9B0A-4076CA7B5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151"/>
            <a:ext cx="12192000" cy="61425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5F90E2-D8DA-2D45-BCAA-02172DB37A30}"/>
              </a:ext>
            </a:extLst>
          </p:cNvPr>
          <p:cNvSpPr/>
          <p:nvPr/>
        </p:nvSpPr>
        <p:spPr>
          <a:xfrm>
            <a:off x="0" y="1914676"/>
            <a:ext cx="12192000" cy="325925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101B40-FCB6-6041-A453-DDFDD30117C8}"/>
              </a:ext>
            </a:extLst>
          </p:cNvPr>
          <p:cNvSpPr/>
          <p:nvPr/>
        </p:nvSpPr>
        <p:spPr>
          <a:xfrm>
            <a:off x="0" y="4549699"/>
            <a:ext cx="12192000" cy="325925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7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299C5F-45D1-E625-E002-AECFD3081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0964"/>
            <a:ext cx="10515600" cy="3336071"/>
          </a:xfrm>
        </p:spPr>
        <p:txBody>
          <a:bodyPr/>
          <a:lstStyle/>
          <a:p>
            <a:pPr algn="ctr"/>
            <a:r>
              <a:rPr lang="es-UY" sz="8800" dirty="0"/>
              <a:t>Respuesta: </a:t>
            </a:r>
            <a:br>
              <a:rPr lang="es-UY" sz="8800" dirty="0"/>
            </a:br>
            <a:r>
              <a:rPr lang="es-UY" sz="8800" dirty="0"/>
              <a:t>top.java</a:t>
            </a:r>
          </a:p>
        </p:txBody>
      </p:sp>
    </p:spTree>
    <p:extLst>
      <p:ext uri="{BB962C8B-B14F-4D97-AF65-F5344CB8AC3E}">
        <p14:creationId xmlns:p14="http://schemas.microsoft.com/office/powerpoint/2010/main" val="97141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949D7D-9A5E-0F4A-99A0-0B3369B67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2836"/>
            <a:ext cx="12192000" cy="58145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A9C2BAB-CF85-B742-AAAB-9EAE98BF9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304" y="4348011"/>
            <a:ext cx="495300" cy="241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4AF4FC-0BC1-3D4B-A22B-F088D3CA4255}"/>
              </a:ext>
            </a:extLst>
          </p:cNvPr>
          <p:cNvSpPr/>
          <p:nvPr/>
        </p:nvSpPr>
        <p:spPr>
          <a:xfrm>
            <a:off x="0" y="1617345"/>
            <a:ext cx="12192000" cy="325925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D56733-FC16-F548-B3F4-690DD57E0CB7}"/>
              </a:ext>
            </a:extLst>
          </p:cNvPr>
          <p:cNvSpPr/>
          <p:nvPr/>
        </p:nvSpPr>
        <p:spPr>
          <a:xfrm>
            <a:off x="0" y="4006346"/>
            <a:ext cx="12192000" cy="325925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A0EC48-B0EE-1F47-9E4C-7BFF85335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059" y="5285773"/>
            <a:ext cx="495300" cy="24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C1B088-ED4A-6E4E-BC20-3A9BABE8C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448" y="5336399"/>
            <a:ext cx="152400" cy="165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D74A43-F102-D94C-ABC8-C7329B835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078" y="4398637"/>
            <a:ext cx="1524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0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D5F721-1BB4-D440-9D48-CAE191350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671" y="1934001"/>
            <a:ext cx="10515600" cy="1325563"/>
          </a:xfrm>
        </p:spPr>
        <p:txBody>
          <a:bodyPr/>
          <a:lstStyle/>
          <a:p>
            <a:pPr algn="ctr"/>
            <a:r>
              <a:rPr lang="es-UY" dirty="0"/>
              <a:t>Ataque-Gramas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65F41C3-2B7A-A946-9BC3-1EB328FF710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967344" y="3429000"/>
            <a:ext cx="8548255" cy="838200"/>
          </a:xfrm>
        </p:spPr>
        <p:txBody>
          <a:bodyPr>
            <a:normAutofit/>
          </a:bodyPr>
          <a:lstStyle/>
          <a:p>
            <a:pPr marL="50800" indent="0">
              <a:buNone/>
            </a:pPr>
            <a:r>
              <a:rPr lang="es-UY" sz="3200" dirty="0"/>
              <a:t>Ataques comunes al software – Un enfoque visual</a:t>
            </a:r>
          </a:p>
        </p:txBody>
      </p:sp>
    </p:spTree>
    <p:extLst>
      <p:ext uri="{BB962C8B-B14F-4D97-AF65-F5344CB8AC3E}">
        <p14:creationId xmlns:p14="http://schemas.microsoft.com/office/powerpoint/2010/main" val="186776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299C5F-45D1-E625-E002-AECFD3081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0964"/>
            <a:ext cx="10515600" cy="3336071"/>
          </a:xfrm>
        </p:spPr>
        <p:txBody>
          <a:bodyPr/>
          <a:lstStyle/>
          <a:p>
            <a:pPr algn="ctr"/>
            <a:r>
              <a:rPr lang="es-UY" sz="8800" dirty="0"/>
              <a:t>Respuesta: </a:t>
            </a:r>
            <a:br>
              <a:rPr lang="es-UY" sz="8800" dirty="0"/>
            </a:br>
            <a:r>
              <a:rPr lang="es-UY" sz="8800" dirty="0"/>
              <a:t>top.java</a:t>
            </a:r>
          </a:p>
        </p:txBody>
      </p:sp>
    </p:spTree>
    <p:extLst>
      <p:ext uri="{BB962C8B-B14F-4D97-AF65-F5344CB8AC3E}">
        <p14:creationId xmlns:p14="http://schemas.microsoft.com/office/powerpoint/2010/main" val="37652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F9758-27B6-9240-A111-07C6CCEDC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038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s-UY" sz="5400" dirty="0"/>
              <a:t>En resumen…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A2D4B-3B23-1342-8309-15AAAD946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01412"/>
            <a:ext cx="10515600" cy="4351338"/>
          </a:xfrm>
          <a:noFill/>
        </p:spPr>
        <p:txBody>
          <a:bodyPr>
            <a:normAutofit/>
          </a:bodyPr>
          <a:lstStyle/>
          <a:p>
            <a:r>
              <a:rPr lang="es-UY" sz="4000" b="1" dirty="0"/>
              <a:t>Comandos parametrizados </a:t>
            </a:r>
            <a:r>
              <a:rPr lang="es-UY" sz="4000" dirty="0"/>
              <a:t>manejan las situaciones cuando caracteres peligrosos son necesarios</a:t>
            </a:r>
          </a:p>
          <a:p>
            <a:endParaRPr lang="es-UY" sz="4000" dirty="0"/>
          </a:p>
          <a:p>
            <a:r>
              <a:rPr lang="es-UY" sz="4000" b="1" dirty="0" err="1"/>
              <a:t>Frameworks</a:t>
            </a:r>
            <a:r>
              <a:rPr lang="es-UY" sz="4000" b="1" dirty="0"/>
              <a:t> del tipo ORM </a:t>
            </a:r>
            <a:r>
              <a:rPr lang="es-UY" sz="4000" dirty="0"/>
              <a:t>previenen errores</a:t>
            </a:r>
          </a:p>
        </p:txBody>
      </p:sp>
    </p:spTree>
    <p:extLst>
      <p:ext uri="{BB962C8B-B14F-4D97-AF65-F5344CB8AC3E}">
        <p14:creationId xmlns:p14="http://schemas.microsoft.com/office/powerpoint/2010/main" val="215472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0FC0-FA93-7B42-98D3-5F6E08D79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5536" cy="1006475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r>
              <a:rPr lang="es-UY" b="1" dirty="0">
                <a:solidFill>
                  <a:srgbClr val="0070C0"/>
                </a:solidFill>
              </a:rPr>
              <a:t>Asegurando los 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E1B1F-BFAA-4247-AC86-F90A58FEA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75103"/>
            <a:ext cx="10585537" cy="4857012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s-UY" dirty="0">
                <a:solidFill>
                  <a:srgbClr val="0070C0"/>
                </a:solidFill>
              </a:rPr>
              <a:t>GDPR y otras legislaciones sobre protección de datos han puesto sobre la mesa la gestión de la seguridad de los datos.</a:t>
            </a:r>
          </a:p>
          <a:p>
            <a:pPr marL="114300" indent="0">
              <a:buNone/>
            </a:pPr>
            <a:r>
              <a:rPr lang="es-UY" dirty="0">
                <a:solidFill>
                  <a:srgbClr val="0070C0"/>
                </a:solidFill>
              </a:rPr>
              <a:t>Los datos deben ser transmitidos y almacenados de forma segura.</a:t>
            </a:r>
          </a:p>
          <a:p>
            <a:pPr marL="114300" indent="0">
              <a:buNone/>
            </a:pPr>
            <a:r>
              <a:rPr lang="es-UY" dirty="0">
                <a:solidFill>
                  <a:srgbClr val="0070C0"/>
                </a:solidFill>
              </a:rPr>
              <a:t>La criptografía es la piedra angular.</a:t>
            </a:r>
          </a:p>
          <a:p>
            <a:pPr lvl="1"/>
            <a:r>
              <a:rPr lang="es-UY" dirty="0">
                <a:solidFill>
                  <a:srgbClr val="0070C0"/>
                </a:solidFill>
              </a:rPr>
              <a:t>Protocolos seguros: TLS 1.2, TLS 1.3</a:t>
            </a:r>
          </a:p>
          <a:p>
            <a:pPr lvl="1"/>
            <a:r>
              <a:rPr lang="es-UY" dirty="0">
                <a:solidFill>
                  <a:srgbClr val="0070C0"/>
                </a:solidFill>
              </a:rPr>
              <a:t>Cifradores seguros: ECDHE</a:t>
            </a:r>
          </a:p>
          <a:p>
            <a:pPr lvl="1"/>
            <a:r>
              <a:rPr lang="es-UY" dirty="0">
                <a:solidFill>
                  <a:srgbClr val="0070C0"/>
                </a:solidFill>
              </a:rPr>
              <a:t>Hashes seguros: SHA-2</a:t>
            </a:r>
          </a:p>
          <a:p>
            <a:pPr lvl="1"/>
            <a:r>
              <a:rPr lang="es-UY" dirty="0">
                <a:solidFill>
                  <a:srgbClr val="0070C0"/>
                </a:solidFill>
              </a:rPr>
              <a:t>Rechazar certificados inválidos, e incluso considere fijar certificados (</a:t>
            </a:r>
            <a:r>
              <a:rPr lang="es-UY" i="1" dirty="0" err="1">
                <a:solidFill>
                  <a:srgbClr val="0070C0"/>
                </a:solidFill>
              </a:rPr>
              <a:t>certificate</a:t>
            </a:r>
            <a:r>
              <a:rPr lang="es-UY" i="1" dirty="0">
                <a:solidFill>
                  <a:srgbClr val="0070C0"/>
                </a:solidFill>
              </a:rPr>
              <a:t> </a:t>
            </a:r>
            <a:r>
              <a:rPr lang="es-UY" i="1" dirty="0" err="1">
                <a:solidFill>
                  <a:srgbClr val="0070C0"/>
                </a:solidFill>
              </a:rPr>
              <a:t>pinning</a:t>
            </a:r>
            <a:r>
              <a:rPr lang="es-UY" dirty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es-UY" dirty="0">
                <a:solidFill>
                  <a:srgbClr val="0070C0"/>
                </a:solidFill>
              </a:rPr>
              <a:t>Cifrado simétrico tanto para tránsito como en almacenamiento: AES 256 GCM</a:t>
            </a:r>
          </a:p>
        </p:txBody>
      </p:sp>
    </p:spTree>
    <p:extLst>
      <p:ext uri="{BB962C8B-B14F-4D97-AF65-F5344CB8AC3E}">
        <p14:creationId xmlns:p14="http://schemas.microsoft.com/office/powerpoint/2010/main" val="386603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0FC0-FA93-7B42-98D3-5F6E08D79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5536" cy="1006475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r>
              <a:rPr lang="es-UY" b="1" dirty="0">
                <a:solidFill>
                  <a:srgbClr val="0070C0"/>
                </a:solidFill>
              </a:rPr>
              <a:t>Asegurando los 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E1B1F-BFAA-4247-AC86-F90A58FEA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75103"/>
            <a:ext cx="10585537" cy="4857012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s-UY" dirty="0">
                <a:solidFill>
                  <a:srgbClr val="0070C0"/>
                </a:solidFill>
              </a:rPr>
              <a:t>Otras formas:</a:t>
            </a:r>
          </a:p>
          <a:p>
            <a:pPr lvl="1"/>
            <a:r>
              <a:rPr lang="es-UY" dirty="0">
                <a:solidFill>
                  <a:srgbClr val="0070C0"/>
                </a:solidFill>
              </a:rPr>
              <a:t>Anonimizar datos privados</a:t>
            </a:r>
          </a:p>
          <a:p>
            <a:pPr lvl="1"/>
            <a:r>
              <a:rPr lang="es-UY" dirty="0">
                <a:solidFill>
                  <a:srgbClr val="0070C0"/>
                </a:solidFill>
              </a:rPr>
              <a:t>No recolectar o enviar datos privados</a:t>
            </a:r>
          </a:p>
          <a:p>
            <a:pPr lvl="1"/>
            <a:r>
              <a:rPr lang="es-UY" dirty="0">
                <a:solidFill>
                  <a:srgbClr val="0070C0"/>
                </a:solidFill>
              </a:rPr>
              <a:t>Cortos períodos de retención</a:t>
            </a:r>
          </a:p>
          <a:p>
            <a:pPr lvl="1"/>
            <a:r>
              <a:rPr lang="es-UY" dirty="0">
                <a:solidFill>
                  <a:srgbClr val="0070C0"/>
                </a:solidFill>
              </a:rPr>
              <a:t>Asegurar el control de sus datos a los usuarios </a:t>
            </a:r>
          </a:p>
        </p:txBody>
      </p:sp>
    </p:spTree>
    <p:extLst>
      <p:ext uri="{BB962C8B-B14F-4D97-AF65-F5344CB8AC3E}">
        <p14:creationId xmlns:p14="http://schemas.microsoft.com/office/powerpoint/2010/main" val="23188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B74973-79DF-714C-909D-0723420CF39C}"/>
              </a:ext>
            </a:extLst>
          </p:cNvPr>
          <p:cNvSpPr txBox="1">
            <a:spLocks/>
          </p:cNvSpPr>
          <p:nvPr/>
        </p:nvSpPr>
        <p:spPr>
          <a:xfrm>
            <a:off x="613459" y="3646026"/>
            <a:ext cx="8506790" cy="28794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UY" sz="7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j-ea"/>
                <a:cs typeface="Courier New" panose="02070309020205020404" pitchFamily="49" charset="0"/>
              </a:rPr>
              <a:t>Juguemos a: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UY" sz="7800" b="1" i="0" u="none" strike="noStrike" kern="1200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j-ea"/>
                <a:cs typeface="Courier New" panose="02070309020205020404" pitchFamily="49" charset="0"/>
              </a:rPr>
              <a:t>¡DETECTAR LA BRECHA DE DATOS!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UY" sz="4400" b="1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j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48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C9757A-203F-9940-94A3-9B2E661663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80074"/>
            <a:ext cx="12192000" cy="52978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4AF4FC-0BC1-3D4B-A22B-F088D3CA4255}"/>
              </a:ext>
            </a:extLst>
          </p:cNvPr>
          <p:cNvSpPr/>
          <p:nvPr/>
        </p:nvSpPr>
        <p:spPr>
          <a:xfrm>
            <a:off x="0" y="2515027"/>
            <a:ext cx="12192000" cy="325925"/>
          </a:xfrm>
          <a:prstGeom prst="rect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D56733-FC16-F548-B3F4-690DD57E0CB7}"/>
              </a:ext>
            </a:extLst>
          </p:cNvPr>
          <p:cNvSpPr/>
          <p:nvPr/>
        </p:nvSpPr>
        <p:spPr>
          <a:xfrm>
            <a:off x="0" y="5327606"/>
            <a:ext cx="12192000" cy="325925"/>
          </a:xfrm>
          <a:prstGeom prst="rect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355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299C5F-45D1-E625-E002-AECFD3081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0964"/>
            <a:ext cx="10515600" cy="3336071"/>
          </a:xfrm>
        </p:spPr>
        <p:txBody>
          <a:bodyPr/>
          <a:lstStyle/>
          <a:p>
            <a:pPr algn="ctr"/>
            <a:r>
              <a:rPr lang="es-UY" sz="8800" dirty="0"/>
              <a:t>Respuesta: </a:t>
            </a:r>
            <a:br>
              <a:rPr lang="es-UY" sz="8800" dirty="0"/>
            </a:br>
            <a:r>
              <a:rPr lang="es-UY" sz="8800" dirty="0"/>
              <a:t>hashing_top.java</a:t>
            </a:r>
          </a:p>
        </p:txBody>
      </p:sp>
    </p:spTree>
    <p:extLst>
      <p:ext uri="{BB962C8B-B14F-4D97-AF65-F5344CB8AC3E}">
        <p14:creationId xmlns:p14="http://schemas.microsoft.com/office/powerpoint/2010/main" val="64408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5F7C20-9697-7C45-A656-D74773A2B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6234"/>
            <a:ext cx="12192000" cy="53082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4AF4FC-0BC1-3D4B-A22B-F088D3CA4255}"/>
              </a:ext>
            </a:extLst>
          </p:cNvPr>
          <p:cNvSpPr/>
          <p:nvPr/>
        </p:nvSpPr>
        <p:spPr>
          <a:xfrm>
            <a:off x="0" y="1287121"/>
            <a:ext cx="12192000" cy="325925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D56733-FC16-F548-B3F4-690DD57E0CB7}"/>
              </a:ext>
            </a:extLst>
          </p:cNvPr>
          <p:cNvSpPr/>
          <p:nvPr/>
        </p:nvSpPr>
        <p:spPr>
          <a:xfrm>
            <a:off x="0" y="4068976"/>
            <a:ext cx="12192000" cy="325925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75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299C5F-45D1-E625-E002-AECFD3081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0964"/>
            <a:ext cx="10515600" cy="3336071"/>
          </a:xfrm>
        </p:spPr>
        <p:txBody>
          <a:bodyPr/>
          <a:lstStyle/>
          <a:p>
            <a:pPr algn="ctr"/>
            <a:r>
              <a:rPr lang="es-UY" sz="8800" dirty="0"/>
              <a:t>Respuesta: </a:t>
            </a:r>
            <a:br>
              <a:rPr lang="es-UY" sz="8800" dirty="0"/>
            </a:br>
            <a:r>
              <a:rPr lang="es-UY" sz="8800" dirty="0"/>
              <a:t>boton.java</a:t>
            </a:r>
          </a:p>
        </p:txBody>
      </p:sp>
    </p:spTree>
    <p:extLst>
      <p:ext uri="{BB962C8B-B14F-4D97-AF65-F5344CB8AC3E}">
        <p14:creationId xmlns:p14="http://schemas.microsoft.com/office/powerpoint/2010/main" val="34747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DC96BC-0A95-D04F-9666-BCBA3B34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978"/>
            <a:ext cx="12192000" cy="60831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4AF4FC-0BC1-3D4B-A22B-F088D3CA4255}"/>
              </a:ext>
            </a:extLst>
          </p:cNvPr>
          <p:cNvSpPr/>
          <p:nvPr/>
        </p:nvSpPr>
        <p:spPr>
          <a:xfrm>
            <a:off x="0" y="1125427"/>
            <a:ext cx="12192000" cy="27902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D56733-FC16-F548-B3F4-690DD57E0CB7}"/>
              </a:ext>
            </a:extLst>
          </p:cNvPr>
          <p:cNvSpPr/>
          <p:nvPr/>
        </p:nvSpPr>
        <p:spPr>
          <a:xfrm>
            <a:off x="0" y="4219355"/>
            <a:ext cx="12192000" cy="280102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93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10567" y="320356"/>
            <a:ext cx="9344124" cy="549275"/>
          </a:xfrm>
        </p:spPr>
        <p:txBody>
          <a:bodyPr>
            <a:normAutofit fontScale="90000"/>
          </a:bodyPr>
          <a:lstStyle/>
          <a:p>
            <a:r>
              <a:rPr lang="es-UY" b="1" dirty="0"/>
              <a:t>Evasión de Autenticación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B19F13-0915-7446-9028-EC431BE4CA7F}"/>
              </a:ext>
            </a:extLst>
          </p:cNvPr>
          <p:cNvGrpSpPr/>
          <p:nvPr/>
        </p:nvGrpSpPr>
        <p:grpSpPr>
          <a:xfrm>
            <a:off x="1398878" y="1408656"/>
            <a:ext cx="3606748" cy="3503281"/>
            <a:chOff x="1398878" y="1408656"/>
            <a:chExt cx="3606748" cy="35032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721913-DCA6-2749-BF68-9D3623614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0810" t="61896" r="2089" b="6904"/>
            <a:stretch/>
          </p:blipFill>
          <p:spPr>
            <a:xfrm>
              <a:off x="3391047" y="1408656"/>
              <a:ext cx="718457" cy="9262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0C86D53-E484-A94C-B33B-6CAD9A805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0810" t="32962" r="2089" b="37637"/>
            <a:stretch/>
          </p:blipFill>
          <p:spPr>
            <a:xfrm>
              <a:off x="1507314" y="1431834"/>
              <a:ext cx="718457" cy="8728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8D73A4-34F7-BB4F-A702-D68B3A75FFA4}"/>
                </a:ext>
              </a:extLst>
            </p:cNvPr>
            <p:cNvSpPr txBox="1"/>
            <p:nvPr/>
          </p:nvSpPr>
          <p:spPr>
            <a:xfrm>
              <a:off x="1507314" y="2237585"/>
              <a:ext cx="732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/login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39C724-D387-0645-AD03-15F0B8D33AA3}"/>
                </a:ext>
              </a:extLst>
            </p:cNvPr>
            <p:cNvSpPr txBox="1"/>
            <p:nvPr/>
          </p:nvSpPr>
          <p:spPr>
            <a:xfrm>
              <a:off x="3249244" y="2226979"/>
              <a:ext cx="1173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/restricted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7DB8B7E-0945-BA4E-92AC-0C5EE259C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63768" y="3613109"/>
              <a:ext cx="952500" cy="952500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143C41B-0369-DF42-8D23-CD96297C5EB6}"/>
                </a:ext>
              </a:extLst>
            </p:cNvPr>
            <p:cNvGrpSpPr/>
            <p:nvPr/>
          </p:nvGrpSpPr>
          <p:grpSpPr>
            <a:xfrm>
              <a:off x="1398878" y="3469666"/>
              <a:ext cx="1707519" cy="1442271"/>
              <a:chOff x="1345136" y="3444526"/>
              <a:chExt cx="1707519" cy="1442271"/>
            </a:xfrm>
          </p:grpSpPr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9E9B8A2A-1A9D-7742-A5FF-32C355FA5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345136" y="3444526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93270576-9AC6-5147-9955-7029A4B44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80575" y="3627856"/>
                <a:ext cx="952500" cy="9525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C41E3C-7C7A-034A-8B7E-41549B3D4C3C}"/>
                  </a:ext>
                </a:extLst>
              </p:cNvPr>
              <p:cNvSpPr txBox="1"/>
              <p:nvPr/>
            </p:nvSpPr>
            <p:spPr>
              <a:xfrm>
                <a:off x="1345136" y="4579020"/>
                <a:ext cx="17075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UY" dirty="0"/>
                  <a:t>Usuarios Comunes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BBC84B-9A44-AD43-915F-EA2939C046D3}"/>
                </a:ext>
              </a:extLst>
            </p:cNvPr>
            <p:cNvSpPr txBox="1"/>
            <p:nvPr/>
          </p:nvSpPr>
          <p:spPr>
            <a:xfrm>
              <a:off x="3384278" y="4551251"/>
              <a:ext cx="9603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Y" dirty="0"/>
                <a:t>Atacante</a:t>
              </a:r>
            </a:p>
          </p:txBody>
        </p: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E71BF70E-D78E-A54F-90D0-4E93C36FAC3D}"/>
                </a:ext>
              </a:extLst>
            </p:cNvPr>
            <p:cNvCxnSpPr>
              <a:cxnSpLocks/>
              <a:stCxn id="18" idx="0"/>
              <a:endCxn id="8" idx="2"/>
            </p:cNvCxnSpPr>
            <p:nvPr/>
          </p:nvCxnSpPr>
          <p:spPr>
            <a:xfrm rot="16200000" flipV="1">
              <a:off x="1443071" y="3037608"/>
              <a:ext cx="862749" cy="1367"/>
            </a:xfrm>
            <a:prstGeom prst="curvedConnector3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6B146178-72F2-974B-BB4F-8808455E4F27}"/>
                </a:ext>
              </a:extLst>
            </p:cNvPr>
            <p:cNvCxnSpPr>
              <a:cxnSpLocks/>
              <a:stCxn id="8" idx="2"/>
              <a:endCxn id="5" idx="1"/>
            </p:cNvCxnSpPr>
            <p:nvPr/>
          </p:nvCxnSpPr>
          <p:spPr>
            <a:xfrm rot="5400000" flipH="1" flipV="1">
              <a:off x="2264842" y="1480713"/>
              <a:ext cx="735123" cy="1517286"/>
            </a:xfrm>
            <a:prstGeom prst="curvedConnector4">
              <a:avLst>
                <a:gd name="adj1" fmla="val -31097"/>
                <a:gd name="adj2" fmla="val 62076"/>
              </a:avLst>
            </a:prstGeom>
            <a:ln w="444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56AD4CEB-26B0-0746-B537-EFE45C343400}"/>
                </a:ext>
              </a:extLst>
            </p:cNvPr>
            <p:cNvCxnSpPr>
              <a:cxnSpLocks/>
              <a:stCxn id="17" idx="0"/>
              <a:endCxn id="9" idx="2"/>
            </p:cNvCxnSpPr>
            <p:nvPr/>
          </p:nvCxnSpPr>
          <p:spPr>
            <a:xfrm rot="16200000" flipV="1">
              <a:off x="3329646" y="3102737"/>
              <a:ext cx="1016798" cy="3946"/>
            </a:xfrm>
            <a:prstGeom prst="curvedConnector3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D7DDE3-48F9-A349-B146-4C9BC97FFCC1}"/>
                </a:ext>
              </a:extLst>
            </p:cNvPr>
            <p:cNvSpPr txBox="1"/>
            <p:nvPr/>
          </p:nvSpPr>
          <p:spPr>
            <a:xfrm>
              <a:off x="3836072" y="3032514"/>
              <a:ext cx="1169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Y" dirty="0"/>
                <a:t>Navegación Forzada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34450E0-B6BF-A34A-87C8-8AEFD254BD08}"/>
              </a:ext>
            </a:extLst>
          </p:cNvPr>
          <p:cNvSpPr txBox="1"/>
          <p:nvPr/>
        </p:nvSpPr>
        <p:spPr>
          <a:xfrm>
            <a:off x="6277211" y="1868252"/>
            <a:ext cx="47846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2800" dirty="0"/>
              <a:t>La evasión de autenticación sucede cuando la aplicación no evita que un usuario desconocido acceda a una funcionalidad restringida del Sistema.</a:t>
            </a:r>
          </a:p>
        </p:txBody>
      </p:sp>
      <p:sp>
        <p:nvSpPr>
          <p:cNvPr id="6" name="Google Shape;91;p2">
            <a:extLst>
              <a:ext uri="{FF2B5EF4-FFF2-40B4-BE49-F238E27FC236}">
                <a16:creationId xmlns:a16="http://schemas.microsoft.com/office/drawing/2014/main" id="{F0C402D1-5205-3906-64FB-227364F38EFA}"/>
              </a:ext>
            </a:extLst>
          </p:cNvPr>
          <p:cNvSpPr/>
          <p:nvPr/>
        </p:nvSpPr>
        <p:spPr>
          <a:xfrm>
            <a:off x="186475" y="335525"/>
            <a:ext cx="15594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Ataque-Gramas</a:t>
            </a:r>
            <a:endParaRPr lang="es-UY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052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299C5F-45D1-E625-E002-AECFD3081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0964"/>
            <a:ext cx="10515600" cy="3336071"/>
          </a:xfrm>
        </p:spPr>
        <p:txBody>
          <a:bodyPr/>
          <a:lstStyle/>
          <a:p>
            <a:pPr algn="ctr"/>
            <a:r>
              <a:rPr lang="es-UY" sz="8800" dirty="0"/>
              <a:t>Respuesta: </a:t>
            </a:r>
            <a:br>
              <a:rPr lang="es-UY" sz="8800" dirty="0"/>
            </a:br>
            <a:r>
              <a:rPr lang="es-UY" sz="8800" dirty="0"/>
              <a:t>top.java</a:t>
            </a:r>
          </a:p>
        </p:txBody>
      </p:sp>
    </p:spTree>
    <p:extLst>
      <p:ext uri="{BB962C8B-B14F-4D97-AF65-F5344CB8AC3E}">
        <p14:creationId xmlns:p14="http://schemas.microsoft.com/office/powerpoint/2010/main" val="105667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F9758-27B6-9240-A111-07C6CCEDC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038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s-UY" sz="5400" dirty="0"/>
              <a:t>En resumen…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A2D4B-3B23-1342-8309-15AAAD946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01412"/>
            <a:ext cx="10515600" cy="4351338"/>
          </a:xfrm>
          <a:noFill/>
        </p:spPr>
        <p:txBody>
          <a:bodyPr>
            <a:normAutofit fontScale="92500" lnSpcReduction="10000"/>
          </a:bodyPr>
          <a:lstStyle/>
          <a:p>
            <a:r>
              <a:rPr lang="es-UY" sz="4000" b="1" dirty="0"/>
              <a:t>Evite recolectar datos </a:t>
            </a:r>
            <a:r>
              <a:rPr lang="es-UY" sz="4000" dirty="0"/>
              <a:t>de personas</a:t>
            </a:r>
          </a:p>
          <a:p>
            <a:r>
              <a:rPr lang="es-UY" sz="4000" b="1" dirty="0" err="1"/>
              <a:t>Pseudonimizar</a:t>
            </a:r>
            <a:r>
              <a:rPr lang="es-UY" sz="4000" b="1" dirty="0"/>
              <a:t> los datos</a:t>
            </a:r>
            <a:r>
              <a:rPr lang="es-UY" sz="4000" dirty="0"/>
              <a:t>. Hashes seguros con sal pueden ser utilizados. Reemplazar datos clave con *</a:t>
            </a:r>
          </a:p>
          <a:p>
            <a:r>
              <a:rPr lang="es-UY" sz="4000" dirty="0"/>
              <a:t>Utilice </a:t>
            </a:r>
            <a:r>
              <a:rPr lang="es-UY" sz="4000" b="1" dirty="0"/>
              <a:t>algoritmos criptográficamente fuertes.</a:t>
            </a:r>
          </a:p>
          <a:p>
            <a:r>
              <a:rPr lang="es-UY" sz="4000" dirty="0"/>
              <a:t>Toda </a:t>
            </a:r>
            <a:r>
              <a:rPr lang="es-UY" sz="4000" b="1" dirty="0"/>
              <a:t>comunicación</a:t>
            </a:r>
            <a:r>
              <a:rPr lang="es-UY" sz="4000" dirty="0"/>
              <a:t> debe ser cifrada</a:t>
            </a:r>
          </a:p>
          <a:p>
            <a:r>
              <a:rPr lang="es-UY" sz="4000" dirty="0"/>
              <a:t>La clasificación de datos es riesgosa. Ante la duda, </a:t>
            </a:r>
            <a:r>
              <a:rPr lang="es-UY" sz="4000" b="1" dirty="0"/>
              <a:t>cifre todos los datos</a:t>
            </a:r>
            <a:r>
              <a:rPr lang="es-UY" sz="4000" dirty="0"/>
              <a:t>.</a:t>
            </a:r>
          </a:p>
          <a:p>
            <a:endParaRPr lang="es-UY" sz="4000" dirty="0"/>
          </a:p>
        </p:txBody>
      </p:sp>
    </p:spTree>
    <p:extLst>
      <p:ext uri="{BB962C8B-B14F-4D97-AF65-F5344CB8AC3E}">
        <p14:creationId xmlns:p14="http://schemas.microsoft.com/office/powerpoint/2010/main" val="385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EA5BF-0BA2-654A-A4BD-1C01C72AD1B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5000"/>
            </a:schemeClr>
          </a:solidFill>
        </p:spPr>
        <p:txBody>
          <a:bodyPr/>
          <a:lstStyle/>
          <a:p>
            <a:r>
              <a:rPr lang="es-UY" dirty="0"/>
              <a:t>Proteger las Interfaces de Usuario web (UI)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ACF77-EC1C-A241-ADC3-A3B4E7180BF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s-UY" sz="3600" dirty="0"/>
              <a:t>Aplicaciones empresariales utilizan UI web.</a:t>
            </a:r>
          </a:p>
          <a:p>
            <a:r>
              <a:rPr lang="es-UY" sz="3600" dirty="0"/>
              <a:t>HTML es lindo, independiente de la plataforma y poderoso.</a:t>
            </a:r>
          </a:p>
          <a:p>
            <a:r>
              <a:rPr lang="es-UY" sz="3600" dirty="0"/>
              <a:t>Bibliotecas como jQuery, </a:t>
            </a:r>
            <a:r>
              <a:rPr lang="es-UY" sz="3600" dirty="0" err="1"/>
              <a:t>React</a:t>
            </a:r>
            <a:r>
              <a:rPr lang="es-UY" sz="3600" dirty="0"/>
              <a:t>, VUE y Angular generan </a:t>
            </a:r>
            <a:r>
              <a:rPr lang="es-UY" sz="3600" dirty="0" err="1"/>
              <a:t>Uis</a:t>
            </a:r>
            <a:r>
              <a:rPr lang="es-UY" sz="3600" dirty="0"/>
              <a:t> responsivas y versátiles.</a:t>
            </a:r>
          </a:p>
        </p:txBody>
      </p:sp>
    </p:spTree>
    <p:extLst>
      <p:ext uri="{BB962C8B-B14F-4D97-AF65-F5344CB8AC3E}">
        <p14:creationId xmlns:p14="http://schemas.microsoft.com/office/powerpoint/2010/main" val="181822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5BCBE-3919-7F4A-81DF-742A15A65F1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41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Cross-Site Scripting (XSS)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EA192-99CA-554F-8186-27DF5B461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1803" y="1825625"/>
            <a:ext cx="5071996" cy="4351338"/>
          </a:xfrm>
          <a:solidFill>
            <a:schemeClr val="bg1">
              <a:alpha val="28000"/>
            </a:schemeClr>
          </a:solidFill>
        </p:spPr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es-UY" sz="3200" dirty="0">
                <a:solidFill>
                  <a:schemeClr val="bg1"/>
                </a:solidFill>
              </a:rPr>
              <a:t>La habilidad de inyectar JavaScript arbitrario dentro de una página web:</a:t>
            </a:r>
          </a:p>
          <a:p>
            <a:pPr marL="571500" lvl="1" indent="0">
              <a:buNone/>
            </a:pPr>
            <a:r>
              <a:rPr lang="es-UY" sz="2800" dirty="0">
                <a:solidFill>
                  <a:schemeClr val="bg1"/>
                </a:solidFill>
              </a:rPr>
              <a:t>Reflejado</a:t>
            </a:r>
          </a:p>
          <a:p>
            <a:pPr marL="571500" lvl="1" indent="0">
              <a:buNone/>
            </a:pPr>
            <a:r>
              <a:rPr lang="es-UY" sz="2800" dirty="0">
                <a:solidFill>
                  <a:schemeClr val="bg1"/>
                </a:solidFill>
              </a:rPr>
              <a:t>Almacenado</a:t>
            </a:r>
          </a:p>
          <a:p>
            <a:pPr marL="571500" lvl="1" indent="0">
              <a:buNone/>
            </a:pPr>
            <a:r>
              <a:rPr lang="es-UY" sz="2800" dirty="0">
                <a:solidFill>
                  <a:schemeClr val="bg1"/>
                </a:solidFill>
              </a:rPr>
              <a:t>Basado en DOM</a:t>
            </a:r>
          </a:p>
          <a:p>
            <a:pPr marL="114300" indent="0">
              <a:buNone/>
            </a:pPr>
            <a:r>
              <a:rPr lang="es-UY" sz="3200" dirty="0">
                <a:solidFill>
                  <a:schemeClr val="bg1"/>
                </a:solidFill>
              </a:rPr>
              <a:t>Fácil de introducir</a:t>
            </a:r>
          </a:p>
          <a:p>
            <a:pPr marL="114300" indent="0">
              <a:buNone/>
            </a:pPr>
            <a:r>
              <a:rPr lang="es-UY" sz="3200" dirty="0">
                <a:solidFill>
                  <a:schemeClr val="bg1"/>
                </a:solidFill>
              </a:rPr>
              <a:t>Fácil de detectar</a:t>
            </a:r>
          </a:p>
          <a:p>
            <a:pPr marL="114300" indent="0">
              <a:buNone/>
            </a:pPr>
            <a:r>
              <a:rPr lang="es-UY" sz="3200" dirty="0">
                <a:solidFill>
                  <a:schemeClr val="bg1"/>
                </a:solidFill>
              </a:rPr>
              <a:t>Permite brechas  de datos a través de ataques de falsificaciones de identidad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FFA066-8243-5F4F-8C04-2C3FCB0DC1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4000"/>
          </a:blip>
          <a:stretch>
            <a:fillRect/>
          </a:stretch>
        </p:blipFill>
        <p:spPr>
          <a:xfrm>
            <a:off x="919619" y="2076146"/>
            <a:ext cx="5272129" cy="2334800"/>
          </a:xfrm>
          <a:prstGeom prst="rect">
            <a:avLst/>
          </a:prstGeom>
          <a:effectLst>
            <a:reflection blurRad="6350" stA="550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019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797A-4C58-BE46-ABD7-4B1054FFC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56" y="221075"/>
            <a:ext cx="10515600" cy="1325563"/>
          </a:xfrm>
        </p:spPr>
        <p:txBody>
          <a:bodyPr>
            <a:normAutofit/>
          </a:bodyPr>
          <a:lstStyle/>
          <a:p>
            <a:r>
              <a:rPr lang="es-UY" sz="5400" b="1" dirty="0"/>
              <a:t>Defendiéndose de XSS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4CF125-C50A-6C41-A2F1-45D7DB8C3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454" y="1426718"/>
            <a:ext cx="10996390" cy="5050282"/>
          </a:xfrm>
        </p:spPr>
        <p:txBody>
          <a:bodyPr>
            <a:normAutofit lnSpcReduction="10000"/>
          </a:bodyPr>
          <a:lstStyle/>
          <a:p>
            <a:r>
              <a:rPr lang="es-UY" sz="2400" dirty="0"/>
              <a:t>Validación de entradas de datos ;)</a:t>
            </a:r>
          </a:p>
          <a:p>
            <a:r>
              <a:rPr lang="es-UY" sz="2400" dirty="0"/>
              <a:t>Neutralizar Salidas</a:t>
            </a:r>
          </a:p>
          <a:p>
            <a:pPr lvl="1"/>
            <a:r>
              <a:rPr lang="es-UY" sz="2000" dirty="0"/>
              <a:t>Server Pages -&gt; Codificación de HTML (Escapeo)</a:t>
            </a:r>
          </a:p>
          <a:p>
            <a:pPr lvl="2"/>
            <a:r>
              <a:rPr lang="es-UY" sz="1600" dirty="0">
                <a:latin typeface="Courier"/>
              </a:rPr>
              <a:t>&lt; transforma a &amp;</a:t>
            </a:r>
            <a:r>
              <a:rPr lang="es-UY" sz="1600" dirty="0" err="1">
                <a:latin typeface="Courier"/>
              </a:rPr>
              <a:t>lt</a:t>
            </a:r>
            <a:r>
              <a:rPr lang="es-UY" sz="1600" dirty="0">
                <a:latin typeface="Courier"/>
              </a:rPr>
              <a:t>;</a:t>
            </a:r>
          </a:p>
          <a:p>
            <a:pPr lvl="2"/>
            <a:r>
              <a:rPr lang="es-UY" sz="1600" dirty="0">
                <a:latin typeface="Courier"/>
              </a:rPr>
              <a:t>&gt; transforma a &amp;</a:t>
            </a:r>
            <a:r>
              <a:rPr lang="es-UY" sz="1600" dirty="0" err="1">
                <a:latin typeface="Courier"/>
              </a:rPr>
              <a:t>gt</a:t>
            </a:r>
            <a:r>
              <a:rPr lang="es-UY" sz="1600" dirty="0">
                <a:latin typeface="Courier"/>
              </a:rPr>
              <a:t>;</a:t>
            </a:r>
          </a:p>
          <a:p>
            <a:pPr lvl="2"/>
            <a:r>
              <a:rPr lang="es-UY" sz="1600" dirty="0">
                <a:latin typeface="Courier"/>
              </a:rPr>
              <a:t>" transforma a &amp;</a:t>
            </a:r>
            <a:r>
              <a:rPr lang="es-UY" sz="1600" dirty="0" err="1">
                <a:latin typeface="Courier"/>
              </a:rPr>
              <a:t>quot</a:t>
            </a:r>
            <a:r>
              <a:rPr lang="es-UY" sz="1600" dirty="0">
                <a:latin typeface="Courier"/>
              </a:rPr>
              <a:t>;</a:t>
            </a:r>
          </a:p>
          <a:p>
            <a:pPr marL="914400" lvl="2" indent="0">
              <a:buNone/>
            </a:pPr>
            <a:endParaRPr lang="es-UY" sz="1600" dirty="0"/>
          </a:p>
          <a:p>
            <a:pPr lvl="1"/>
            <a:r>
              <a:rPr lang="es-UY" sz="2000" dirty="0"/>
              <a:t>JavaScript (DOM XSS)  </a:t>
            </a:r>
          </a:p>
          <a:p>
            <a:pPr lvl="2"/>
            <a:r>
              <a:rPr lang="es-UY" sz="1600" dirty="0"/>
              <a:t>Atributos peligrosos</a:t>
            </a:r>
          </a:p>
          <a:p>
            <a:pPr lvl="3"/>
            <a:r>
              <a:rPr lang="es-UY" sz="1400" dirty="0" err="1">
                <a:latin typeface="Courier"/>
              </a:rPr>
              <a:t>innerHTML</a:t>
            </a:r>
            <a:endParaRPr lang="es-UY" sz="1400" dirty="0">
              <a:latin typeface="Courier"/>
            </a:endParaRPr>
          </a:p>
          <a:p>
            <a:pPr lvl="3"/>
            <a:r>
              <a:rPr lang="es-UY" sz="1400" dirty="0" err="1">
                <a:latin typeface="Courier"/>
              </a:rPr>
              <a:t>src</a:t>
            </a:r>
            <a:endParaRPr lang="es-UY" sz="1400" dirty="0">
              <a:latin typeface="Courier"/>
            </a:endParaRPr>
          </a:p>
          <a:p>
            <a:pPr lvl="3"/>
            <a:r>
              <a:rPr lang="es-UY" sz="1400" dirty="0" err="1">
                <a:latin typeface="Courier"/>
              </a:rPr>
              <a:t>onLoad</a:t>
            </a:r>
            <a:r>
              <a:rPr lang="es-UY" sz="1400" dirty="0">
                <a:latin typeface="Courier"/>
              </a:rPr>
              <a:t>, </a:t>
            </a:r>
            <a:r>
              <a:rPr lang="es-UY" sz="1400" dirty="0" err="1">
                <a:latin typeface="Courier"/>
              </a:rPr>
              <a:t>onClick</a:t>
            </a:r>
            <a:r>
              <a:rPr lang="es-UY" sz="1400" dirty="0">
                <a:latin typeface="Courier"/>
              </a:rPr>
              <a:t>, </a:t>
            </a:r>
            <a:r>
              <a:rPr lang="es-UY" sz="1400" dirty="0" err="1">
                <a:latin typeface="Courier"/>
              </a:rPr>
              <a:t>etc</a:t>
            </a:r>
            <a:r>
              <a:rPr lang="es-UY" sz="1400" dirty="0">
                <a:latin typeface="Courier"/>
              </a:rPr>
              <a:t>… </a:t>
            </a:r>
          </a:p>
          <a:p>
            <a:pPr lvl="3"/>
            <a:endParaRPr lang="es-UY" sz="1400" dirty="0">
              <a:latin typeface="Courier" pitchFamily="2" charset="0"/>
            </a:endParaRPr>
          </a:p>
          <a:p>
            <a:pPr lvl="2"/>
            <a:r>
              <a:rPr lang="es-UY" sz="1600" dirty="0"/>
              <a:t>Funciones peligrosas</a:t>
            </a:r>
          </a:p>
          <a:p>
            <a:pPr lvl="3"/>
            <a:r>
              <a:rPr lang="es-UY" sz="1400" dirty="0" err="1">
                <a:latin typeface="Courier"/>
              </a:rPr>
              <a:t>eval</a:t>
            </a:r>
            <a:endParaRPr lang="es-UY" sz="1400" dirty="0">
              <a:latin typeface="Courier"/>
            </a:endParaRPr>
          </a:p>
          <a:p>
            <a:pPr lvl="3"/>
            <a:r>
              <a:rPr lang="es-UY" sz="1400" dirty="0" err="1">
                <a:latin typeface="Courier"/>
              </a:rPr>
              <a:t>setTimeout</a:t>
            </a:r>
            <a:r>
              <a:rPr lang="es-UY" sz="1400" dirty="0">
                <a:latin typeface="Courier"/>
              </a:rPr>
              <a:t> </a:t>
            </a:r>
          </a:p>
          <a:p>
            <a:pPr lvl="3"/>
            <a:r>
              <a:rPr lang="es-UY" sz="1400" dirty="0" err="1">
                <a:latin typeface="Courier"/>
              </a:rPr>
              <a:t>setInterval</a:t>
            </a:r>
            <a:endParaRPr lang="es-UY" sz="1400" dirty="0">
              <a:latin typeface="Courier"/>
            </a:endParaRPr>
          </a:p>
          <a:p>
            <a:pPr marL="0" indent="0">
              <a:buNone/>
            </a:pPr>
            <a:endParaRPr lang="es-UY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BE68A-BDB1-C848-BC5E-990C8F22BB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1867" y="1182106"/>
            <a:ext cx="3189889" cy="49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797A-4C58-BE46-ABD7-4B1054FFC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56" y="22107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UY" sz="5400" b="1" dirty="0"/>
              <a:t>Codificación de HTML neutraliza XSS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BE68A-BDB1-C848-BC5E-990C8F22BB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601" y="1400743"/>
            <a:ext cx="3044869" cy="49312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11802E-DB36-F448-A28D-982F051F4B7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3590" y="1849841"/>
            <a:ext cx="8413003" cy="351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7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B74973-79DF-714C-909D-0723420CF39C}"/>
              </a:ext>
            </a:extLst>
          </p:cNvPr>
          <p:cNvSpPr txBox="1">
            <a:spLocks/>
          </p:cNvSpPr>
          <p:nvPr/>
        </p:nvSpPr>
        <p:spPr>
          <a:xfrm>
            <a:off x="613459" y="3646026"/>
            <a:ext cx="8506790" cy="28794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UY" sz="7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j-ea"/>
                <a:cs typeface="Courier New" panose="02070309020205020404" pitchFamily="49" charset="0"/>
              </a:rPr>
              <a:t>Juguemos a: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UY" sz="7800" b="1" i="0" u="none" strike="noStrike" kern="1200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j-ea"/>
                <a:cs typeface="Courier New" panose="02070309020205020404" pitchFamily="49" charset="0"/>
              </a:rPr>
              <a:t>¡DETECTAR EL XSS!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UY" sz="4400" b="1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j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89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73D01F-90C3-6647-A718-04D380A25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781"/>
            <a:ext cx="12192000" cy="58663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4AF4FC-0BC1-3D4B-A22B-F088D3CA4255}"/>
              </a:ext>
            </a:extLst>
          </p:cNvPr>
          <p:cNvSpPr/>
          <p:nvPr/>
        </p:nvSpPr>
        <p:spPr>
          <a:xfrm>
            <a:off x="0" y="2453703"/>
            <a:ext cx="12192000" cy="279024"/>
          </a:xfrm>
          <a:prstGeom prst="rect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D56733-FC16-F548-B3F4-690DD57E0CB7}"/>
              </a:ext>
            </a:extLst>
          </p:cNvPr>
          <p:cNvSpPr/>
          <p:nvPr/>
        </p:nvSpPr>
        <p:spPr>
          <a:xfrm>
            <a:off x="0" y="5636712"/>
            <a:ext cx="12192000" cy="280102"/>
          </a:xfrm>
          <a:prstGeom prst="rect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804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299C5F-45D1-E625-E002-AECFD3081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0964"/>
            <a:ext cx="10515600" cy="3336071"/>
          </a:xfrm>
        </p:spPr>
        <p:txBody>
          <a:bodyPr/>
          <a:lstStyle/>
          <a:p>
            <a:pPr algn="ctr"/>
            <a:r>
              <a:rPr lang="es-UY" sz="8800" dirty="0"/>
              <a:t>Respuesta: </a:t>
            </a:r>
            <a:br>
              <a:rPr lang="es-UY" sz="8800" dirty="0"/>
            </a:br>
            <a:r>
              <a:rPr lang="es-UY" sz="8800" dirty="0" err="1"/>
              <a:t>bottom.jsp</a:t>
            </a:r>
            <a:endParaRPr lang="es-UY" sz="8800" dirty="0"/>
          </a:p>
        </p:txBody>
      </p:sp>
    </p:spTree>
    <p:extLst>
      <p:ext uri="{BB962C8B-B14F-4D97-AF65-F5344CB8AC3E}">
        <p14:creationId xmlns:p14="http://schemas.microsoft.com/office/powerpoint/2010/main" val="136698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BCF6C-406F-9F4B-85BB-2133B1163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144"/>
            <a:ext cx="12187271" cy="59698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4AF4FC-0BC1-3D4B-A22B-F088D3CA4255}"/>
              </a:ext>
            </a:extLst>
          </p:cNvPr>
          <p:cNvSpPr/>
          <p:nvPr/>
        </p:nvSpPr>
        <p:spPr>
          <a:xfrm>
            <a:off x="0" y="2453703"/>
            <a:ext cx="12192000" cy="279024"/>
          </a:xfrm>
          <a:prstGeom prst="rect">
            <a:avLst/>
          </a:prstGeom>
          <a:solidFill>
            <a:srgbClr val="FFFF0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D56733-FC16-F548-B3F4-690DD57E0CB7}"/>
              </a:ext>
            </a:extLst>
          </p:cNvPr>
          <p:cNvSpPr/>
          <p:nvPr/>
        </p:nvSpPr>
        <p:spPr>
          <a:xfrm>
            <a:off x="-4729" y="5442558"/>
            <a:ext cx="12192000" cy="280102"/>
          </a:xfrm>
          <a:prstGeom prst="rect">
            <a:avLst/>
          </a:prstGeom>
          <a:solidFill>
            <a:srgbClr val="FFFF0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54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EFADA-9348-7E49-984A-11398F0D69C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78182" y="128665"/>
            <a:ext cx="9927343" cy="1325563"/>
          </a:xfrm>
        </p:spPr>
        <p:txBody>
          <a:bodyPr>
            <a:normAutofit/>
          </a:bodyPr>
          <a:lstStyle/>
          <a:p>
            <a:r>
              <a:rPr lang="es-UY" sz="4000" b="1" dirty="0"/>
              <a:t>Confianza en entradas de datos no fiables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9ABB64-6D16-2349-BCE0-32B733F95B99}"/>
              </a:ext>
            </a:extLst>
          </p:cNvPr>
          <p:cNvGrpSpPr/>
          <p:nvPr/>
        </p:nvGrpSpPr>
        <p:grpSpPr>
          <a:xfrm>
            <a:off x="2796000" y="1515126"/>
            <a:ext cx="2451158" cy="3450372"/>
            <a:chOff x="1330454" y="1615335"/>
            <a:chExt cx="2451158" cy="34503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A9AE37-2145-9C4C-BC83-67F427628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0810" t="61896" r="2089" b="6904"/>
            <a:stretch/>
          </p:blipFill>
          <p:spPr>
            <a:xfrm>
              <a:off x="1468301" y="1615335"/>
              <a:ext cx="718457" cy="92627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13674-7775-EC40-9FE8-8DCFCB69DC18}"/>
                </a:ext>
              </a:extLst>
            </p:cNvPr>
            <p:cNvSpPr txBox="1"/>
            <p:nvPr/>
          </p:nvSpPr>
          <p:spPr>
            <a:xfrm>
              <a:off x="1330454" y="2488172"/>
              <a:ext cx="1173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/restricted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5AB5670-6DBD-6243-9168-816AC1756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1022" y="3819788"/>
              <a:ext cx="952500" cy="952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484BFD-7ED3-4642-8443-E772034B8333}"/>
                </a:ext>
              </a:extLst>
            </p:cNvPr>
            <p:cNvSpPr txBox="1"/>
            <p:nvPr/>
          </p:nvSpPr>
          <p:spPr>
            <a:xfrm>
              <a:off x="1461532" y="4757930"/>
              <a:ext cx="8915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UY" dirty="0"/>
                <a:t>Atacante</a:t>
              </a:r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6C52721D-8D8E-444A-A815-8393BF6D18AB}"/>
                </a:ext>
              </a:extLst>
            </p:cNvPr>
            <p:cNvCxnSpPr>
              <a:cxnSpLocks/>
              <a:stCxn id="6" idx="0"/>
              <a:endCxn id="5" idx="2"/>
            </p:cNvCxnSpPr>
            <p:nvPr/>
          </p:nvCxnSpPr>
          <p:spPr>
            <a:xfrm rot="5400000" flipH="1" flipV="1">
              <a:off x="1436135" y="3338641"/>
              <a:ext cx="962284" cy="10"/>
            </a:xfrm>
            <a:prstGeom prst="curvedConnector3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Callout 9">
              <a:extLst>
                <a:ext uri="{FF2B5EF4-FFF2-40B4-BE49-F238E27FC236}">
                  <a16:creationId xmlns:a16="http://schemas.microsoft.com/office/drawing/2014/main" id="{6E74D061-2B72-CF43-87C6-20F911F1E052}"/>
                </a:ext>
              </a:extLst>
            </p:cNvPr>
            <p:cNvSpPr/>
            <p:nvPr/>
          </p:nvSpPr>
          <p:spPr>
            <a:xfrm>
              <a:off x="2144228" y="3215593"/>
              <a:ext cx="1482058" cy="751042"/>
            </a:xfrm>
            <a:prstGeom prst="wedgeEllipseCallout">
              <a:avLst>
                <a:gd name="adj1" fmla="val -45278"/>
                <a:gd name="adj2" fmla="val 57632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1. Soy admin ;)</a:t>
              </a:r>
            </a:p>
          </p:txBody>
        </p:sp>
        <p:sp>
          <p:nvSpPr>
            <p:cNvPr id="11" name="Oval Callout 10">
              <a:extLst>
                <a:ext uri="{FF2B5EF4-FFF2-40B4-BE49-F238E27FC236}">
                  <a16:creationId xmlns:a16="http://schemas.microsoft.com/office/drawing/2014/main" id="{2086B177-20BA-E248-AEC2-DA3E21E8DA39}"/>
                </a:ext>
              </a:extLst>
            </p:cNvPr>
            <p:cNvSpPr/>
            <p:nvPr/>
          </p:nvSpPr>
          <p:spPr>
            <a:xfrm>
              <a:off x="2299554" y="1615335"/>
              <a:ext cx="1482058" cy="751042"/>
            </a:xfrm>
            <a:prstGeom prst="wedgeEllipseCallout">
              <a:avLst>
                <a:gd name="adj1" fmla="val -60069"/>
                <a:gd name="adj2" fmla="val 30113"/>
              </a:avLst>
            </a:prstGeom>
            <a:solidFill>
              <a:schemeClr val="accent1">
                <a:alpha val="74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2. Hola admin!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A2A224C-161C-F649-B5AA-A207C5E648C2}"/>
              </a:ext>
            </a:extLst>
          </p:cNvPr>
          <p:cNvSpPr/>
          <p:nvPr/>
        </p:nvSpPr>
        <p:spPr>
          <a:xfrm>
            <a:off x="6099613" y="2096136"/>
            <a:ext cx="524727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Y" sz="2400" dirty="0"/>
              <a:t>La confianza en entradas de datos no fiables sucede cuando el software utiliza validaciones del lado del cliente, o almacena variables que luego son utilizadas para decisiones de seguridad.</a:t>
            </a:r>
          </a:p>
          <a:p>
            <a:r>
              <a:rPr lang="es-UY" sz="2400" dirty="0"/>
              <a:t>Un atacante los puede modificar los datos almacenados en los clientes.</a:t>
            </a:r>
          </a:p>
        </p:txBody>
      </p:sp>
      <p:sp>
        <p:nvSpPr>
          <p:cNvPr id="12" name="Google Shape;91;p2">
            <a:extLst>
              <a:ext uri="{FF2B5EF4-FFF2-40B4-BE49-F238E27FC236}">
                <a16:creationId xmlns:a16="http://schemas.microsoft.com/office/drawing/2014/main" id="{A1DEDFDF-3669-6F66-0495-149801AE30C7}"/>
              </a:ext>
            </a:extLst>
          </p:cNvPr>
          <p:cNvSpPr/>
          <p:nvPr/>
        </p:nvSpPr>
        <p:spPr>
          <a:xfrm>
            <a:off x="186475" y="335525"/>
            <a:ext cx="15594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Ataque-Gramas</a:t>
            </a:r>
            <a:endParaRPr lang="es-UY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09173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299C5F-45D1-E625-E002-AECFD3081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0964"/>
            <a:ext cx="10515600" cy="3336071"/>
          </a:xfrm>
        </p:spPr>
        <p:txBody>
          <a:bodyPr/>
          <a:lstStyle/>
          <a:p>
            <a:pPr algn="ctr"/>
            <a:r>
              <a:rPr lang="es-UY" sz="8800" dirty="0"/>
              <a:t>Respuesta: </a:t>
            </a:r>
            <a:br>
              <a:rPr lang="es-UY" sz="8800" dirty="0"/>
            </a:br>
            <a:r>
              <a:rPr lang="es-UY" sz="8800" dirty="0"/>
              <a:t>bottom.html</a:t>
            </a:r>
          </a:p>
        </p:txBody>
      </p:sp>
    </p:spTree>
    <p:extLst>
      <p:ext uri="{BB962C8B-B14F-4D97-AF65-F5344CB8AC3E}">
        <p14:creationId xmlns:p14="http://schemas.microsoft.com/office/powerpoint/2010/main" val="33030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B01135-261A-1E4F-8E34-47CB8DC07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0" y="485014"/>
            <a:ext cx="12196729" cy="55852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4AF4FC-0BC1-3D4B-A22B-F088D3CA4255}"/>
              </a:ext>
            </a:extLst>
          </p:cNvPr>
          <p:cNvSpPr/>
          <p:nvPr/>
        </p:nvSpPr>
        <p:spPr>
          <a:xfrm>
            <a:off x="0" y="2591489"/>
            <a:ext cx="12192000" cy="279024"/>
          </a:xfrm>
          <a:prstGeom prst="rect">
            <a:avLst/>
          </a:prstGeom>
          <a:solidFill>
            <a:srgbClr val="FFFF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D56733-FC16-F548-B3F4-690DD57E0CB7}"/>
              </a:ext>
            </a:extLst>
          </p:cNvPr>
          <p:cNvSpPr/>
          <p:nvPr/>
        </p:nvSpPr>
        <p:spPr>
          <a:xfrm>
            <a:off x="-4731" y="5423769"/>
            <a:ext cx="12192000" cy="280102"/>
          </a:xfrm>
          <a:prstGeom prst="rect">
            <a:avLst/>
          </a:prstGeom>
          <a:solidFill>
            <a:srgbClr val="FFFF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51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299C5F-45D1-E625-E002-AECFD3081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0964"/>
            <a:ext cx="10515600" cy="3336071"/>
          </a:xfrm>
        </p:spPr>
        <p:txBody>
          <a:bodyPr/>
          <a:lstStyle/>
          <a:p>
            <a:pPr algn="ctr"/>
            <a:r>
              <a:rPr lang="es-UY" sz="8800" dirty="0"/>
              <a:t>Respuesta: </a:t>
            </a:r>
            <a:br>
              <a:rPr lang="es-UY" sz="8800" dirty="0"/>
            </a:br>
            <a:r>
              <a:rPr lang="es-UY" sz="8800" dirty="0"/>
              <a:t>top.html</a:t>
            </a:r>
          </a:p>
        </p:txBody>
      </p:sp>
    </p:spTree>
    <p:extLst>
      <p:ext uri="{BB962C8B-B14F-4D97-AF65-F5344CB8AC3E}">
        <p14:creationId xmlns:p14="http://schemas.microsoft.com/office/powerpoint/2010/main" val="424297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AB48D-1309-0142-9197-D87FC0D48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69949"/>
            <a:ext cx="12183438" cy="51550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4AF4FC-0BC1-3D4B-A22B-F088D3CA4255}"/>
              </a:ext>
            </a:extLst>
          </p:cNvPr>
          <p:cNvSpPr/>
          <p:nvPr/>
        </p:nvSpPr>
        <p:spPr>
          <a:xfrm>
            <a:off x="-8562" y="2190656"/>
            <a:ext cx="12192000" cy="279024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D56733-FC16-F548-B3F4-690DD57E0CB7}"/>
              </a:ext>
            </a:extLst>
          </p:cNvPr>
          <p:cNvSpPr/>
          <p:nvPr/>
        </p:nvSpPr>
        <p:spPr>
          <a:xfrm>
            <a:off x="95249" y="4321479"/>
            <a:ext cx="12039389" cy="280102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7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299C5F-45D1-E625-E002-AECFD3081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0964"/>
            <a:ext cx="10515600" cy="3336071"/>
          </a:xfrm>
        </p:spPr>
        <p:txBody>
          <a:bodyPr/>
          <a:lstStyle/>
          <a:p>
            <a:pPr algn="ctr"/>
            <a:r>
              <a:rPr lang="es-UY" sz="8800" dirty="0"/>
              <a:t>Respuesta: </a:t>
            </a:r>
            <a:br>
              <a:rPr lang="es-UY" sz="8800" dirty="0"/>
            </a:br>
            <a:r>
              <a:rPr lang="es-UY" sz="8800" dirty="0" err="1"/>
              <a:t>bottom.jsp</a:t>
            </a:r>
            <a:endParaRPr lang="es-UY" sz="8800" dirty="0"/>
          </a:p>
        </p:txBody>
      </p:sp>
    </p:spTree>
    <p:extLst>
      <p:ext uri="{BB962C8B-B14F-4D97-AF65-F5344CB8AC3E}">
        <p14:creationId xmlns:p14="http://schemas.microsoft.com/office/powerpoint/2010/main" val="210166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F9758-27B6-9240-A111-07C6CCEDC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038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s-UY" sz="5400" dirty="0"/>
              <a:t>En resumen…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A2D4B-3B23-1342-8309-15AAAD946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01412"/>
            <a:ext cx="10515600" cy="4351338"/>
          </a:xfrm>
          <a:noFill/>
        </p:spPr>
        <p:txBody>
          <a:bodyPr>
            <a:normAutofit lnSpcReduction="10000"/>
          </a:bodyPr>
          <a:lstStyle/>
          <a:p>
            <a:r>
              <a:rPr lang="es-UY" sz="4000" dirty="0"/>
              <a:t>XSS es </a:t>
            </a:r>
            <a:r>
              <a:rPr lang="es-UY" sz="4000" b="1" dirty="0"/>
              <a:t>fácil</a:t>
            </a:r>
            <a:r>
              <a:rPr lang="es-UY" sz="4000" dirty="0"/>
              <a:t> de introducir y </a:t>
            </a:r>
            <a:r>
              <a:rPr lang="es-UY" sz="4000" b="1" dirty="0"/>
              <a:t>fácil</a:t>
            </a:r>
            <a:r>
              <a:rPr lang="es-UY" sz="4000" dirty="0"/>
              <a:t> de encontrar</a:t>
            </a:r>
          </a:p>
          <a:p>
            <a:r>
              <a:rPr lang="es-UY" sz="4000" dirty="0"/>
              <a:t>La </a:t>
            </a:r>
            <a:r>
              <a:rPr lang="es-UY" sz="4000" b="1" dirty="0"/>
              <a:t>codificación</a:t>
            </a:r>
            <a:r>
              <a:rPr lang="es-UY" sz="4000" dirty="0"/>
              <a:t> debe ser aplicada para todo contenido generado en el servidor</a:t>
            </a:r>
          </a:p>
          <a:p>
            <a:r>
              <a:rPr lang="es-UY" sz="4000" dirty="0"/>
              <a:t>Se requiere también la codificación de </a:t>
            </a:r>
            <a:r>
              <a:rPr lang="es-UY" sz="4000" b="1" dirty="0"/>
              <a:t>comillas simples</a:t>
            </a:r>
            <a:r>
              <a:rPr lang="es-UY" sz="4000" dirty="0"/>
              <a:t> </a:t>
            </a:r>
          </a:p>
          <a:p>
            <a:r>
              <a:rPr lang="es-UY" sz="4000" dirty="0"/>
              <a:t>Atributos y funciones </a:t>
            </a:r>
            <a:r>
              <a:rPr lang="es-UY" sz="4000" b="1" dirty="0"/>
              <a:t>peligrosas de HTML </a:t>
            </a:r>
            <a:r>
              <a:rPr lang="es-UY" sz="4000" dirty="0"/>
              <a:t>deben ser manejados con cuidado o evitados</a:t>
            </a:r>
          </a:p>
          <a:p>
            <a:endParaRPr lang="es-UY" sz="4000" dirty="0"/>
          </a:p>
        </p:txBody>
      </p:sp>
    </p:spTree>
    <p:extLst>
      <p:ext uri="{BB962C8B-B14F-4D97-AF65-F5344CB8AC3E}">
        <p14:creationId xmlns:p14="http://schemas.microsoft.com/office/powerpoint/2010/main" val="235852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EA5BF-0BA2-654A-A4BD-1C01C72AD1B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s-UY" b="1" dirty="0"/>
              <a:t>Referencia indirecta a objetos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DB3D9AE-A19D-F642-B2A0-34AEFFE2CEF6}"/>
              </a:ext>
            </a:extLst>
          </p:cNvPr>
          <p:cNvGrpSpPr/>
          <p:nvPr/>
        </p:nvGrpSpPr>
        <p:grpSpPr>
          <a:xfrm>
            <a:off x="2910869" y="1814914"/>
            <a:ext cx="5001427" cy="3734772"/>
            <a:chOff x="825591" y="1703402"/>
            <a:chExt cx="5001427" cy="3734772"/>
          </a:xfrm>
          <a:effectLst>
            <a:outerShdw blurRad="50800" dist="495300" dir="840000" algn="tl" rotWithShape="0">
              <a:prstClr val="black">
                <a:alpha val="15000"/>
              </a:prstClr>
            </a:outerShdw>
          </a:effectLst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D1FAB00-A9D8-5940-AA7A-0297A57EBFF1}"/>
                </a:ext>
              </a:extLst>
            </p:cNvPr>
            <p:cNvSpPr/>
            <p:nvPr/>
          </p:nvSpPr>
          <p:spPr>
            <a:xfrm>
              <a:off x="898743" y="1703402"/>
              <a:ext cx="914400" cy="9144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F638C01-3890-3248-8FF9-1059E7972978}"/>
                </a:ext>
              </a:extLst>
            </p:cNvPr>
            <p:cNvSpPr/>
            <p:nvPr/>
          </p:nvSpPr>
          <p:spPr>
            <a:xfrm>
              <a:off x="4912618" y="3125162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C87E056-E4A2-8948-BE74-D8DC0F00C536}"/>
                </a:ext>
              </a:extLst>
            </p:cNvPr>
            <p:cNvSpPr/>
            <p:nvPr/>
          </p:nvSpPr>
          <p:spPr>
            <a:xfrm>
              <a:off x="2692576" y="1703996"/>
              <a:ext cx="914400" cy="9144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/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A9C97B-416C-DF42-BC88-6DCF2553C406}"/>
                </a:ext>
              </a:extLst>
            </p:cNvPr>
            <p:cNvSpPr/>
            <p:nvPr/>
          </p:nvSpPr>
          <p:spPr>
            <a:xfrm>
              <a:off x="2692576" y="312516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71D99E3-3E5F-E242-B445-C342CC0BEF39}"/>
                </a:ext>
              </a:extLst>
            </p:cNvPr>
            <p:cNvSpPr/>
            <p:nvPr/>
          </p:nvSpPr>
          <p:spPr>
            <a:xfrm>
              <a:off x="2692576" y="4419599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/>
                <a:t>3</a:t>
              </a:r>
            </a:p>
          </p:txBody>
        </p: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6614FFBE-EF57-874F-B1F5-5539571C7575}"/>
                </a:ext>
              </a:extLst>
            </p:cNvPr>
            <p:cNvCxnSpPr>
              <a:cxnSpLocks/>
              <a:stCxn id="12" idx="1"/>
              <a:endCxn id="6" idx="5"/>
            </p:cNvCxnSpPr>
            <p:nvPr/>
          </p:nvCxnSpPr>
          <p:spPr>
            <a:xfrm rot="16200000" flipV="1">
              <a:off x="2975290" y="1187833"/>
              <a:ext cx="775182" cy="336729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02ACF99F-393C-7443-9EF3-1688C5DB6A23}"/>
                </a:ext>
              </a:extLst>
            </p:cNvPr>
            <p:cNvSpPr/>
            <p:nvPr/>
          </p:nvSpPr>
          <p:spPr>
            <a:xfrm>
              <a:off x="825591" y="3125162"/>
              <a:ext cx="1060704" cy="914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gular Pentagon 25">
              <a:extLst>
                <a:ext uri="{FF2B5EF4-FFF2-40B4-BE49-F238E27FC236}">
                  <a16:creationId xmlns:a16="http://schemas.microsoft.com/office/drawing/2014/main" id="{68597209-E935-B747-A9A2-488D0F684238}"/>
                </a:ext>
              </a:extLst>
            </p:cNvPr>
            <p:cNvSpPr/>
            <p:nvPr/>
          </p:nvSpPr>
          <p:spPr>
            <a:xfrm>
              <a:off x="875883" y="4523774"/>
              <a:ext cx="960120" cy="914400"/>
            </a:xfrm>
            <a:prstGeom prst="pentag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5341158E-367A-8449-AC1F-67CBF87BE7CA}"/>
                </a:ext>
              </a:extLst>
            </p:cNvPr>
            <p:cNvCxnSpPr>
              <a:cxnSpLocks/>
              <a:stCxn id="13" idx="1"/>
              <a:endCxn id="6" idx="6"/>
            </p:cNvCxnSpPr>
            <p:nvPr/>
          </p:nvCxnSpPr>
          <p:spPr>
            <a:xfrm rot="10800000">
              <a:off x="1813144" y="2160602"/>
              <a:ext cx="879433" cy="594"/>
            </a:xfrm>
            <a:prstGeom prst="curvedConnector3">
              <a:avLst>
                <a:gd name="adj1" fmla="val 50000"/>
              </a:avLst>
            </a:prstGeom>
            <a:ln w="539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>
              <a:extLst>
                <a:ext uri="{FF2B5EF4-FFF2-40B4-BE49-F238E27FC236}">
                  <a16:creationId xmlns:a16="http://schemas.microsoft.com/office/drawing/2014/main" id="{25B974C6-3FCF-0A49-A8B2-2901BBE801D8}"/>
                </a:ext>
              </a:extLst>
            </p:cNvPr>
            <p:cNvCxnSpPr>
              <a:cxnSpLocks/>
              <a:stCxn id="14" idx="1"/>
              <a:endCxn id="25" idx="5"/>
            </p:cNvCxnSpPr>
            <p:nvPr/>
          </p:nvCxnSpPr>
          <p:spPr>
            <a:xfrm rot="10800000">
              <a:off x="1621120" y="3582362"/>
              <a:ext cx="1071457" cy="12700"/>
            </a:xfrm>
            <a:prstGeom prst="curvedConnector3">
              <a:avLst>
                <a:gd name="adj1" fmla="val 50000"/>
              </a:avLst>
            </a:prstGeom>
            <a:ln w="539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>
              <a:extLst>
                <a:ext uri="{FF2B5EF4-FFF2-40B4-BE49-F238E27FC236}">
                  <a16:creationId xmlns:a16="http://schemas.microsoft.com/office/drawing/2014/main" id="{7FB612D5-486F-AC47-B851-E662CAC0B864}"/>
                </a:ext>
              </a:extLst>
            </p:cNvPr>
            <p:cNvCxnSpPr>
              <a:cxnSpLocks/>
              <a:stCxn id="15" idx="1"/>
              <a:endCxn id="26" idx="5"/>
            </p:cNvCxnSpPr>
            <p:nvPr/>
          </p:nvCxnSpPr>
          <p:spPr>
            <a:xfrm rot="10800000">
              <a:off x="1836002" y="4873043"/>
              <a:ext cx="856574" cy="3756"/>
            </a:xfrm>
            <a:prstGeom prst="curvedConnector3">
              <a:avLst>
                <a:gd name="adj1" fmla="val 50000"/>
              </a:avLst>
            </a:prstGeom>
            <a:ln w="539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Multiply 45">
              <a:extLst>
                <a:ext uri="{FF2B5EF4-FFF2-40B4-BE49-F238E27FC236}">
                  <a16:creationId xmlns:a16="http://schemas.microsoft.com/office/drawing/2014/main" id="{34643B39-5E7B-6A4E-ADA4-308CC9CC2709}"/>
                </a:ext>
              </a:extLst>
            </p:cNvPr>
            <p:cNvSpPr/>
            <p:nvPr/>
          </p:nvSpPr>
          <p:spPr>
            <a:xfrm>
              <a:off x="3689235" y="2472313"/>
              <a:ext cx="914400" cy="914400"/>
            </a:xfrm>
            <a:prstGeom prst="mathMultiply">
              <a:avLst>
                <a:gd name="adj1" fmla="val 1339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74DC2E18-F34C-2D48-AB0B-D9923E3426CC}"/>
                </a:ext>
              </a:extLst>
            </p:cNvPr>
            <p:cNvCxnSpPr>
              <a:cxnSpLocks/>
              <a:stCxn id="12" idx="0"/>
              <a:endCxn id="13" idx="3"/>
            </p:cNvCxnSpPr>
            <p:nvPr/>
          </p:nvCxnSpPr>
          <p:spPr>
            <a:xfrm rot="16200000" flipV="1">
              <a:off x="4006414" y="1761758"/>
              <a:ext cx="963966" cy="1762842"/>
            </a:xfrm>
            <a:prstGeom prst="curvedConnector2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133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B74973-79DF-714C-909D-0723420CF39C}"/>
              </a:ext>
            </a:extLst>
          </p:cNvPr>
          <p:cNvSpPr txBox="1">
            <a:spLocks/>
          </p:cNvSpPr>
          <p:nvPr/>
        </p:nvSpPr>
        <p:spPr>
          <a:xfrm>
            <a:off x="613459" y="3646026"/>
            <a:ext cx="8506790" cy="28794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UY" sz="7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j-ea"/>
                <a:cs typeface="Courier New" panose="02070309020205020404" pitchFamily="49" charset="0"/>
              </a:rPr>
              <a:t>Juguemos a:</a:t>
            </a:r>
            <a:endParaRPr kumimoji="0" lang="es-UY" sz="65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UY" sz="6500" b="1" i="0" u="none" strike="noStrike" kern="1200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j-ea"/>
                <a:cs typeface="Courier New" panose="02070309020205020404" pitchFamily="49" charset="0"/>
              </a:rPr>
              <a:t>¡DETECTAR EL </a:t>
            </a:r>
            <a:r>
              <a:rPr kumimoji="0" lang="en-US" sz="6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j-ea"/>
                <a:cs typeface="Courier New" panose="02070309020205020404" pitchFamily="49" charset="0"/>
              </a:rPr>
              <a:t>PATH TRAVERSAL</a:t>
            </a:r>
            <a:r>
              <a:rPr kumimoji="0" lang="es-UY" sz="6500" b="1" i="0" u="none" strike="noStrike" kern="1200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j-ea"/>
                <a:cs typeface="Courier New" panose="02070309020205020404" pitchFamily="49" charset="0"/>
              </a:rPr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UY" sz="4400" b="1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j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62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972629-D8E7-D74B-BC34-3B00466BB0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498"/>
            <a:ext cx="12192000" cy="66930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4AF4FC-0BC1-3D4B-A22B-F088D3CA4255}"/>
              </a:ext>
            </a:extLst>
          </p:cNvPr>
          <p:cNvSpPr/>
          <p:nvPr/>
        </p:nvSpPr>
        <p:spPr>
          <a:xfrm>
            <a:off x="0" y="1322555"/>
            <a:ext cx="12192000" cy="279024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D56733-FC16-F548-B3F4-690DD57E0CB7}"/>
              </a:ext>
            </a:extLst>
          </p:cNvPr>
          <p:cNvSpPr/>
          <p:nvPr/>
        </p:nvSpPr>
        <p:spPr>
          <a:xfrm>
            <a:off x="0" y="4645571"/>
            <a:ext cx="12192000" cy="280102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33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299C5F-45D1-E625-E002-AECFD3081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0964"/>
            <a:ext cx="10515600" cy="3336071"/>
          </a:xfrm>
        </p:spPr>
        <p:txBody>
          <a:bodyPr/>
          <a:lstStyle/>
          <a:p>
            <a:pPr algn="ctr"/>
            <a:r>
              <a:rPr lang="es-UY" sz="8800" dirty="0"/>
              <a:t>Respuesta: </a:t>
            </a:r>
            <a:br>
              <a:rPr lang="es-UY" sz="8800" dirty="0"/>
            </a:br>
            <a:r>
              <a:rPr lang="es-UY" sz="8800" dirty="0" err="1"/>
              <a:t>top.jsp</a:t>
            </a:r>
            <a:endParaRPr lang="es-UY" sz="8800" dirty="0"/>
          </a:p>
        </p:txBody>
      </p:sp>
    </p:spTree>
    <p:extLst>
      <p:ext uri="{BB962C8B-B14F-4D97-AF65-F5344CB8AC3E}">
        <p14:creationId xmlns:p14="http://schemas.microsoft.com/office/powerpoint/2010/main" val="278035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39670" y="423863"/>
            <a:ext cx="8475929" cy="549275"/>
          </a:xfrm>
        </p:spPr>
        <p:txBody>
          <a:bodyPr>
            <a:normAutofit fontScale="90000"/>
          </a:bodyPr>
          <a:lstStyle/>
          <a:p>
            <a:r>
              <a:rPr lang="es-UY" b="1" dirty="0"/>
              <a:t>Ausente o Incorrecta Autorización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21913-DCA6-2749-BF68-9D3623614B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810" t="61896" r="2089" b="6904"/>
          <a:stretch/>
        </p:blipFill>
        <p:spPr>
          <a:xfrm>
            <a:off x="5078373" y="1260748"/>
            <a:ext cx="718457" cy="926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86D53-E484-A94C-B33B-6CAD9A8055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810" t="32962" r="2089" b="37637"/>
          <a:stretch/>
        </p:blipFill>
        <p:spPr>
          <a:xfrm>
            <a:off x="2039671" y="1337889"/>
            <a:ext cx="718457" cy="872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D73A4-34F7-BB4F-A702-D68B3A75FFA4}"/>
              </a:ext>
            </a:extLst>
          </p:cNvPr>
          <p:cNvSpPr txBox="1"/>
          <p:nvPr/>
        </p:nvSpPr>
        <p:spPr>
          <a:xfrm>
            <a:off x="2039671" y="2143640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/login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9C724-D387-0645-AD03-15F0B8D33AA3}"/>
              </a:ext>
            </a:extLst>
          </p:cNvPr>
          <p:cNvSpPr txBox="1"/>
          <p:nvPr/>
        </p:nvSpPr>
        <p:spPr>
          <a:xfrm>
            <a:off x="5006714" y="2187548"/>
            <a:ext cx="86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/admin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7DB8B7E-0945-BA4E-92AC-0C5EE259C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2649" y="3688055"/>
            <a:ext cx="952500" cy="952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BBC84B-9A44-AD43-915F-EA2939C046D3}"/>
              </a:ext>
            </a:extLst>
          </p:cNvPr>
          <p:cNvSpPr txBox="1"/>
          <p:nvPr/>
        </p:nvSpPr>
        <p:spPr>
          <a:xfrm>
            <a:off x="1914758" y="4640555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Atacante</a:t>
            </a:r>
            <a:endParaRPr lang="en-US" dirty="0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E71BF70E-D78E-A54F-90D0-4E93C36FAC3D}"/>
              </a:ext>
            </a:extLst>
          </p:cNvPr>
          <p:cNvCxnSpPr>
            <a:cxnSpLocks/>
            <a:stCxn id="17" idx="0"/>
            <a:endCxn id="8" idx="2"/>
          </p:cNvCxnSpPr>
          <p:nvPr/>
        </p:nvCxnSpPr>
        <p:spPr>
          <a:xfrm rot="5400000" flipH="1" flipV="1">
            <a:off x="1814967" y="3096905"/>
            <a:ext cx="1175083" cy="7219"/>
          </a:xfrm>
          <a:prstGeom prst="curvedConnector3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B146178-72F2-974B-BB4F-8808455E4F27}"/>
              </a:ext>
            </a:extLst>
          </p:cNvPr>
          <p:cNvCxnSpPr>
            <a:cxnSpLocks/>
            <a:stCxn id="8" idx="2"/>
            <a:endCxn id="22" idx="1"/>
          </p:cNvCxnSpPr>
          <p:nvPr/>
        </p:nvCxnSpPr>
        <p:spPr>
          <a:xfrm rot="5400000" flipH="1" flipV="1">
            <a:off x="2568179" y="1599985"/>
            <a:ext cx="750925" cy="1075049"/>
          </a:xfrm>
          <a:prstGeom prst="curvedConnector4">
            <a:avLst>
              <a:gd name="adj1" fmla="val -30442"/>
              <a:gd name="adj2" fmla="val 67043"/>
            </a:avLst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56AD4CEB-26B0-0746-B537-EFE45C343400}"/>
              </a:ext>
            </a:extLst>
          </p:cNvPr>
          <p:cNvCxnSpPr>
            <a:cxnSpLocks/>
            <a:stCxn id="6" idx="2"/>
            <a:endCxn id="5" idx="1"/>
          </p:cNvCxnSpPr>
          <p:nvPr/>
        </p:nvCxnSpPr>
        <p:spPr>
          <a:xfrm rot="5400000" flipH="1" flipV="1">
            <a:off x="4083183" y="1531454"/>
            <a:ext cx="802757" cy="1187621"/>
          </a:xfrm>
          <a:prstGeom prst="curvedConnector4">
            <a:avLst>
              <a:gd name="adj1" fmla="val -28477"/>
              <a:gd name="adj2" fmla="val 69559"/>
            </a:avLst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ED7DDE3-48F9-A349-B146-4C9BC97FFCC1}"/>
              </a:ext>
            </a:extLst>
          </p:cNvPr>
          <p:cNvSpPr txBox="1"/>
          <p:nvPr/>
        </p:nvSpPr>
        <p:spPr>
          <a:xfrm>
            <a:off x="4355334" y="2673673"/>
            <a:ext cx="1130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/>
              <a:t>Navegación</a:t>
            </a:r>
          </a:p>
          <a:p>
            <a:r>
              <a:rPr lang="es-UY" dirty="0"/>
              <a:t>Forzada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CA95741-703D-094F-98A4-B6E2CE2F90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443" t="2194" r="2456" b="66606"/>
          <a:stretch/>
        </p:blipFill>
        <p:spPr>
          <a:xfrm>
            <a:off x="3481167" y="1298909"/>
            <a:ext cx="718457" cy="926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3FAB9-066A-034C-8859-182C5EC6ED6F}"/>
              </a:ext>
            </a:extLst>
          </p:cNvPr>
          <p:cNvSpPr txBox="1"/>
          <p:nvPr/>
        </p:nvSpPr>
        <p:spPr>
          <a:xfrm>
            <a:off x="3426169" y="2157311"/>
            <a:ext cx="92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/limited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C7FC0-C3E0-314C-8A0C-90E558F21C76}"/>
              </a:ext>
            </a:extLst>
          </p:cNvPr>
          <p:cNvSpPr/>
          <p:nvPr/>
        </p:nvSpPr>
        <p:spPr>
          <a:xfrm>
            <a:off x="6323513" y="1962899"/>
            <a:ext cx="524727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Y" sz="2800" dirty="0"/>
              <a:t>La Ausente o incorrecta autorización ocurre cuando la aplicación no valida adecuadamente roles y permisos, permitiendo la escalada de privilegios.</a:t>
            </a:r>
            <a:endParaRPr lang="es-UY" sz="3600" dirty="0"/>
          </a:p>
        </p:txBody>
      </p:sp>
      <p:sp>
        <p:nvSpPr>
          <p:cNvPr id="3" name="Google Shape;91;p2">
            <a:extLst>
              <a:ext uri="{FF2B5EF4-FFF2-40B4-BE49-F238E27FC236}">
                <a16:creationId xmlns:a16="http://schemas.microsoft.com/office/drawing/2014/main" id="{82416946-74E3-B2AD-4B77-38186A3602AB}"/>
              </a:ext>
            </a:extLst>
          </p:cNvPr>
          <p:cNvSpPr/>
          <p:nvPr/>
        </p:nvSpPr>
        <p:spPr>
          <a:xfrm>
            <a:off x="186475" y="335525"/>
            <a:ext cx="15594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Ataque-Gramas</a:t>
            </a:r>
            <a:endParaRPr lang="es-UY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46747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F9758-27B6-9240-A111-07C6CCEDC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038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s-UY" sz="5400" dirty="0"/>
              <a:t>En resumen…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A2D4B-3B23-1342-8309-15AAAD946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01412"/>
            <a:ext cx="10515600" cy="4351338"/>
          </a:xfrm>
          <a:noFill/>
        </p:spPr>
        <p:txBody>
          <a:bodyPr>
            <a:normAutofit/>
          </a:bodyPr>
          <a:lstStyle/>
          <a:p>
            <a:r>
              <a:rPr lang="es-UY" sz="4000" b="1" dirty="0"/>
              <a:t>Reduzca la superficie de ataque </a:t>
            </a:r>
            <a:r>
              <a:rPr lang="es-UY" sz="4000" dirty="0"/>
              <a:t>accediendo a los objetos a través de identificadores en vez de la representación real</a:t>
            </a:r>
          </a:p>
          <a:p>
            <a:r>
              <a:rPr lang="es-UY" sz="4000" b="1" dirty="0"/>
              <a:t>Los identificadores son fácilmente validables </a:t>
            </a:r>
            <a:r>
              <a:rPr lang="es-UY" sz="4000" dirty="0"/>
              <a:t>como entradas de datos. Esto también soluciona problemas de codificación.</a:t>
            </a:r>
          </a:p>
          <a:p>
            <a:endParaRPr lang="es-UY" sz="4000" dirty="0"/>
          </a:p>
        </p:txBody>
      </p:sp>
    </p:spTree>
    <p:extLst>
      <p:ext uri="{BB962C8B-B14F-4D97-AF65-F5344CB8AC3E}">
        <p14:creationId xmlns:p14="http://schemas.microsoft.com/office/powerpoint/2010/main" val="334326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38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72F1E-58A5-DCED-7B90-9E17CF774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68" y="290700"/>
            <a:ext cx="9640135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2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74D1-8F02-FE6A-E29D-B496242FE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/>
              <a:t>Desafíos para hoy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E1DB57-95AB-9219-2CEE-1CB6609F3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Y" dirty="0">
                <a:hlinkClick r:id="rId2"/>
              </a:rPr>
              <a:t>http://</a:t>
            </a:r>
            <a:r>
              <a:rPr lang="es-UY" b="1" dirty="0">
                <a:hlinkClick r:id="rId2"/>
              </a:rPr>
              <a:t>IP</a:t>
            </a:r>
            <a:r>
              <a:rPr lang="es-UY" dirty="0">
                <a:hlinkClick r:id="rId2"/>
              </a:rPr>
              <a:t>:8081</a:t>
            </a:r>
            <a:endParaRPr lang="es-UY" dirty="0"/>
          </a:p>
          <a:p>
            <a:r>
              <a:rPr lang="es-UY" dirty="0"/>
              <a:t>Security </a:t>
            </a:r>
            <a:r>
              <a:rPr lang="es-UY" dirty="0" err="1"/>
              <a:t>Code</a:t>
            </a:r>
            <a:r>
              <a:rPr lang="es-UY" dirty="0"/>
              <a:t> </a:t>
            </a:r>
            <a:r>
              <a:rPr lang="es-UY" dirty="0" err="1"/>
              <a:t>Review</a:t>
            </a:r>
            <a:r>
              <a:rPr lang="es-UY" dirty="0"/>
              <a:t> Ninja </a:t>
            </a:r>
          </a:p>
          <a:p>
            <a:pPr lvl="1"/>
            <a:r>
              <a:rPr lang="en-US" dirty="0"/>
              <a:t>Input Validation </a:t>
            </a:r>
          </a:p>
          <a:p>
            <a:pPr lvl="1"/>
            <a:r>
              <a:rPr lang="en-US" dirty="0"/>
              <a:t>Protecting Data </a:t>
            </a:r>
          </a:p>
          <a:p>
            <a:pPr lvl="1"/>
            <a:r>
              <a:rPr lang="en-US" dirty="0"/>
              <a:t>Preventing Cross-Site Scripting </a:t>
            </a:r>
          </a:p>
          <a:p>
            <a:pPr lvl="1"/>
            <a:r>
              <a:rPr lang="en-US" dirty="0"/>
              <a:t>Indirect Object References </a:t>
            </a:r>
          </a:p>
          <a:p>
            <a:r>
              <a:rPr lang="es-UY" dirty="0"/>
              <a:t>Black </a:t>
            </a:r>
            <a:r>
              <a:rPr lang="es-UY" dirty="0" err="1"/>
              <a:t>Belt</a:t>
            </a:r>
            <a:endParaRPr lang="es-UY" dirty="0"/>
          </a:p>
          <a:p>
            <a:pPr lvl="1"/>
            <a:r>
              <a:rPr lang="es-UY" dirty="0"/>
              <a:t>¡Tan lejos como puedas hoy!</a:t>
            </a:r>
          </a:p>
        </p:txBody>
      </p:sp>
    </p:spTree>
    <p:extLst>
      <p:ext uri="{BB962C8B-B14F-4D97-AF65-F5344CB8AC3E}">
        <p14:creationId xmlns:p14="http://schemas.microsoft.com/office/powerpoint/2010/main" val="10096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911DB-8A29-1944-8DE2-A35F5350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45"/>
            <a:ext cx="10515600" cy="1325563"/>
          </a:xfrm>
        </p:spPr>
        <p:txBody>
          <a:bodyPr/>
          <a:lstStyle/>
          <a:p>
            <a:r>
              <a:rPr lang="es-UY" dirty="0"/>
              <a:t>Créditos de las imágenes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49923-874C-4145-AA56-4D7B19A48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8635"/>
            <a:ext cx="10515600" cy="4932316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8212733 - </a:t>
            </a:r>
            <a:r>
              <a:rPr lang="en-CA" sz="22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https://pixabay.com/photos/woman-laptop-business-blogging-3190829/</a:t>
            </a:r>
            <a:endParaRPr lang="en-US" sz="2200" dirty="0">
              <a:solidFill>
                <a:schemeClr val="accent6"/>
              </a:solidFill>
            </a:endParaRPr>
          </a:p>
          <a:p>
            <a:r>
              <a:rPr lang="en-US" sz="2200" dirty="0"/>
              <a:t>Janson_G - </a:t>
            </a:r>
            <a:r>
              <a:rPr lang="en-CA" sz="2200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https://pixabay.com/photos/knight-crusader-isolated-2939429/</a:t>
            </a:r>
            <a:endParaRPr lang="en-US" sz="2200" dirty="0">
              <a:solidFill>
                <a:schemeClr val="accent6"/>
              </a:solidFill>
            </a:endParaRPr>
          </a:p>
          <a:p>
            <a:r>
              <a:rPr lang="en-US" sz="2200" dirty="0"/>
              <a:t>mohamed_hassan </a:t>
            </a:r>
            <a:r>
              <a:rPr lang="en-US" sz="2200" dirty="0">
                <a:solidFill>
                  <a:schemeClr val="accent6"/>
                </a:solidFill>
              </a:rPr>
              <a:t>- </a:t>
            </a:r>
            <a:r>
              <a:rPr lang="en-CA" sz="2200" dirty="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https://pixabay.com/photos/europe-gdpr-data-privacy-3256079</a:t>
            </a:r>
            <a:r>
              <a:rPr lang="en-CA" sz="2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br>
              <a:rPr lang="en-US" sz="2200" dirty="0"/>
            </a:br>
            <a:r>
              <a:rPr lang="en-US" sz="2200" dirty="0"/>
              <a:t>Pexels - </a:t>
            </a:r>
            <a:r>
              <a:rPr lang="en-CA" sz="2200" dirty="0">
                <a:solidFill>
                  <a:schemeClr val="accent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https://pixabay.com/photos/coding-computer-hacker-hacking-1841550/</a:t>
            </a:r>
            <a:endParaRPr lang="en-US" sz="2200" dirty="0">
              <a:solidFill>
                <a:schemeClr val="accent6"/>
              </a:solidFill>
            </a:endParaRPr>
          </a:p>
          <a:p>
            <a:r>
              <a:rPr lang="en-US" sz="2200" dirty="0"/>
              <a:t>Photo Mix - </a:t>
            </a:r>
            <a:r>
              <a:rPr lang="en-CA" sz="2200" dirty="0">
                <a:solidFill>
                  <a:schemeClr val="accent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https://pixabay.com/photos/house-keys-key-the-door-castle-1407562/</a:t>
            </a:r>
            <a:endParaRPr lang="en-US" sz="2200" dirty="0">
              <a:solidFill>
                <a:schemeClr val="accent6"/>
              </a:solidFill>
            </a:endParaRPr>
          </a:p>
          <a:p>
            <a:r>
              <a:rPr lang="en-US" sz="2200" dirty="0"/>
              <a:t>PublicDomainPictures - </a:t>
            </a:r>
            <a:r>
              <a:rPr lang="en-CA" sz="2200" dirty="0">
                <a:solidFill>
                  <a:schemeClr val="accent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https://pixabay.com/photos/board-card-chip-computer-data-22098/</a:t>
            </a:r>
            <a:endParaRPr lang="en-US" sz="2200" dirty="0">
              <a:solidFill>
                <a:schemeClr val="accent6"/>
              </a:solidFill>
            </a:endParaRPr>
          </a:p>
          <a:p>
            <a:r>
              <a:rPr lang="en-US" sz="2200" dirty="0"/>
              <a:t>MTZD - </a:t>
            </a:r>
            <a:r>
              <a:rPr lang="en-CA" sz="2200" dirty="0">
                <a:solidFill>
                  <a:schemeClr val="accent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https://pixabay.com/vectors/icon-file-extension-document-2488093/</a:t>
            </a:r>
            <a:endParaRPr lang="en-US" sz="2200" dirty="0">
              <a:solidFill>
                <a:schemeClr val="accent6"/>
              </a:solidFill>
            </a:endParaRPr>
          </a:p>
          <a:p>
            <a:r>
              <a:rPr lang="en-US" sz="2200" dirty="0"/>
              <a:t>Stux - </a:t>
            </a:r>
            <a:r>
              <a:rPr lang="en-CA" sz="2200" dirty="0">
                <a:solidFill>
                  <a:schemeClr val="accent6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https://pixabay.com/photos/black-board-chalk-traces-school-1072366/</a:t>
            </a:r>
            <a:endParaRPr lang="en-CA" sz="2200" dirty="0">
              <a:solidFill>
                <a:schemeClr val="accent6"/>
              </a:solidFill>
            </a:endParaRPr>
          </a:p>
          <a:p>
            <a:r>
              <a:rPr lang="en-CA" sz="2200" dirty="0"/>
              <a:t>StruffelProductions - </a:t>
            </a:r>
            <a:r>
              <a:rPr lang="en-CA" sz="2200" dirty="0">
                <a:solidFill>
                  <a:schemeClr val="accent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https://pixabay.com/photos/code-programming-love-computer-3078609/</a:t>
            </a:r>
            <a:endParaRPr lang="en-CA" sz="2200" dirty="0">
              <a:solidFill>
                <a:schemeClr val="accent6"/>
              </a:solidFill>
            </a:endParaRPr>
          </a:p>
          <a:p>
            <a:r>
              <a:rPr lang="en-CA" sz="2200" dirty="0"/>
              <a:t>TeroVasalainen - </a:t>
            </a:r>
            <a:r>
              <a:rPr lang="en-CA" sz="2200" dirty="0">
                <a:solidFill>
                  <a:schemeClr val="accent6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https://pixabay.com/photos/question-mark-hand-drawn-solution-2123969/</a:t>
            </a:r>
            <a:endParaRPr lang="en-CA" sz="2200" dirty="0">
              <a:solidFill>
                <a:schemeClr val="accent6"/>
              </a:solidFill>
            </a:endParaRPr>
          </a:p>
          <a:p>
            <a:r>
              <a:rPr lang="en-CA" sz="2200" dirty="0" err="1"/>
              <a:t>StartupStockPhotos</a:t>
            </a:r>
            <a:r>
              <a:rPr lang="en-CA" sz="2200" dirty="0">
                <a:solidFill>
                  <a:schemeClr val="accent6"/>
                </a:solidFill>
              </a:rPr>
              <a:t> - </a:t>
            </a:r>
            <a:r>
              <a:rPr lang="en-CA" sz="2200" dirty="0">
                <a:solidFill>
                  <a:schemeClr val="accent6"/>
                </a:solidFill>
                <a:hlinkClick r:id="rId12"/>
              </a:rPr>
              <a:t>https://pixabay.com/photos/children-win-success-video-game-593313/</a:t>
            </a:r>
            <a:r>
              <a:rPr lang="en-CA" sz="2200" dirty="0">
                <a:solidFill>
                  <a:schemeClr val="accent6"/>
                </a:solidFill>
              </a:rPr>
              <a:t> </a:t>
            </a:r>
          </a:p>
          <a:p>
            <a:r>
              <a:rPr lang="en-US" sz="2200" dirty="0" err="1"/>
              <a:t>Ataque-Gramas</a:t>
            </a:r>
            <a:r>
              <a:rPr lang="en-US" sz="2200" dirty="0"/>
              <a:t> </a:t>
            </a:r>
            <a:r>
              <a:rPr lang="en-US" sz="2200" dirty="0" err="1"/>
              <a:t>creados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Paul Ionescu y </a:t>
            </a:r>
            <a:r>
              <a:rPr lang="en-US" sz="2200" dirty="0" err="1"/>
              <a:t>distribuidos</a:t>
            </a:r>
            <a:r>
              <a:rPr lang="en-US" sz="2200" dirty="0"/>
              <a:t> con </a:t>
            </a:r>
            <a:r>
              <a:rPr lang="en-US" sz="2200" dirty="0" err="1"/>
              <a:t>el</a:t>
            </a:r>
            <a:r>
              <a:rPr lang="en-US" sz="2200" dirty="0"/>
              <a:t> Secure Coding Dojo project</a:t>
            </a:r>
          </a:p>
          <a:p>
            <a:pPr lvl="1"/>
            <a:endParaRPr lang="en-CA" sz="1800" dirty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endParaRPr lang="en-CA" sz="1800" dirty="0">
              <a:solidFill>
                <a:schemeClr val="accent6"/>
              </a:solidFill>
            </a:endParaRPr>
          </a:p>
          <a:p>
            <a:pPr lvl="1"/>
            <a:endParaRPr lang="en-US" dirty="0">
              <a:solidFill>
                <a:schemeClr val="accent6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6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3"/>
          <p:cNvSpPr txBox="1"/>
          <p:nvPr/>
        </p:nvSpPr>
        <p:spPr>
          <a:xfrm>
            <a:off x="127222" y="240620"/>
            <a:ext cx="172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¡Gracias!</a:t>
            </a:r>
            <a:endParaRPr dirty="0"/>
          </a:p>
        </p:txBody>
      </p:sp>
      <p:sp>
        <p:nvSpPr>
          <p:cNvPr id="2" name="CuadroTexto 2">
            <a:extLst>
              <a:ext uri="{FF2B5EF4-FFF2-40B4-BE49-F238E27FC236}">
                <a16:creationId xmlns:a16="http://schemas.microsoft.com/office/drawing/2014/main" id="{C8433ED5-8AC6-16B5-2BAC-028CB7895ADC}"/>
              </a:ext>
            </a:extLst>
          </p:cNvPr>
          <p:cNvSpPr txBox="1"/>
          <p:nvPr/>
        </p:nvSpPr>
        <p:spPr>
          <a:xfrm>
            <a:off x="4533706" y="5098366"/>
            <a:ext cx="4003190" cy="601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41248">
              <a:spcAft>
                <a:spcPts val="600"/>
              </a:spcAft>
            </a:pPr>
            <a:r>
              <a:rPr lang="es-UY" sz="165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Gerardo Canedo</a:t>
            </a:r>
            <a:br>
              <a:rPr lang="es-UY" sz="165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s-UY" sz="165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https://www.linkedin.com/in/gcanedo/</a:t>
            </a:r>
            <a:endParaRPr lang="es-UY" dirty="0"/>
          </a:p>
        </p:txBody>
      </p:sp>
      <p:pic>
        <p:nvPicPr>
          <p:cNvPr id="3" name="Picture 2" descr="Ad Image 203,395,254">
            <a:extLst>
              <a:ext uri="{FF2B5EF4-FFF2-40B4-BE49-F238E27FC236}">
                <a16:creationId xmlns:a16="http://schemas.microsoft.com/office/drawing/2014/main" id="{7D340779-6C0D-D590-F9AB-38252545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809" y="5162534"/>
            <a:ext cx="501037" cy="50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3DA668-FD2F-EE94-9945-53AB80B77840}"/>
              </a:ext>
            </a:extLst>
          </p:cNvPr>
          <p:cNvSpPr txBox="1"/>
          <p:nvPr/>
        </p:nvSpPr>
        <p:spPr>
          <a:xfrm>
            <a:off x="5481677" y="2083914"/>
            <a:ext cx="50434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entury Gothic" panose="020B0502020202020204" pitchFamily="34" charset="0"/>
              </a:rPr>
              <a:t>Secure</a:t>
            </a:r>
            <a:endParaRPr lang="en-US" sz="3200" b="1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E274B-1E2A-70EA-1588-66EEC9E75A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107"/>
                    </a14:imgEffect>
                    <a14:imgEffect>
                      <a14:saturation sa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5406" y="2083918"/>
            <a:ext cx="628778" cy="769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C67C01-D1E2-63A7-BB0F-E5F709FD5FDF}"/>
              </a:ext>
            </a:extLst>
          </p:cNvPr>
          <p:cNvSpPr txBox="1"/>
          <p:nvPr/>
        </p:nvSpPr>
        <p:spPr>
          <a:xfrm>
            <a:off x="7036472" y="2999115"/>
            <a:ext cx="5043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Century Gothic" panose="020B0502020202020204" pitchFamily="34" charset="0"/>
              </a:rPr>
              <a:t>Dojo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35713A-8D48-7E2F-1512-BECF41CBD117}"/>
              </a:ext>
            </a:extLst>
          </p:cNvPr>
          <p:cNvSpPr txBox="1"/>
          <p:nvPr/>
        </p:nvSpPr>
        <p:spPr>
          <a:xfrm>
            <a:off x="7627382" y="2083917"/>
            <a:ext cx="13228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44B8D-2802-2944-774C-9EBECF591C7A}"/>
              </a:ext>
            </a:extLst>
          </p:cNvPr>
          <p:cNvSpPr txBox="1"/>
          <p:nvPr/>
        </p:nvSpPr>
        <p:spPr>
          <a:xfrm>
            <a:off x="8536896" y="2083914"/>
            <a:ext cx="25076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  </a:t>
            </a:r>
            <a:r>
              <a:rPr lang="en-US" sz="44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ding</a:t>
            </a:r>
            <a:endParaRPr lang="en-US" sz="3200" b="1" dirty="0">
              <a:solidFill>
                <a:schemeClr val="accent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Google Shape;19;p46" descr="Logo&#10;&#10;Description automatically generated">
            <a:extLst>
              <a:ext uri="{FF2B5EF4-FFF2-40B4-BE49-F238E27FC236}">
                <a16:creationId xmlns:a16="http://schemas.microsoft.com/office/drawing/2014/main" id="{7BFF0B40-31C0-8C13-8DB9-DA7F8C54D7F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55343" y="1692003"/>
            <a:ext cx="1611332" cy="16113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;p46">
            <a:extLst>
              <a:ext uri="{FF2B5EF4-FFF2-40B4-BE49-F238E27FC236}">
                <a16:creationId xmlns:a16="http://schemas.microsoft.com/office/drawing/2014/main" id="{DF230D82-FEFE-28BC-AB16-BC6253ABBA68}"/>
              </a:ext>
            </a:extLst>
          </p:cNvPr>
          <p:cNvSpPr txBox="1"/>
          <p:nvPr/>
        </p:nvSpPr>
        <p:spPr>
          <a:xfrm>
            <a:off x="1013146" y="3347171"/>
            <a:ext cx="229572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OWASP UY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03120" y="132751"/>
            <a:ext cx="9645535" cy="1325563"/>
          </a:xfrm>
        </p:spPr>
        <p:txBody>
          <a:bodyPr>
            <a:normAutofit/>
          </a:bodyPr>
          <a:lstStyle/>
          <a:p>
            <a:r>
              <a:rPr lang="es-UY" b="1" dirty="0"/>
              <a:t>Falta de cifrado de datos sensibles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C86D53-E484-A94C-B33B-6CAD9A8055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810" t="32962" r="2089" b="37637"/>
          <a:stretch/>
        </p:blipFill>
        <p:spPr>
          <a:xfrm>
            <a:off x="1507314" y="1916745"/>
            <a:ext cx="718457" cy="872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D73A4-34F7-BB4F-A702-D68B3A75FFA4}"/>
              </a:ext>
            </a:extLst>
          </p:cNvPr>
          <p:cNvSpPr txBox="1"/>
          <p:nvPr/>
        </p:nvSpPr>
        <p:spPr>
          <a:xfrm>
            <a:off x="1507314" y="2722496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/login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7DB8B7E-0945-BA4E-92AC-0C5EE259C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0292" y="4586324"/>
            <a:ext cx="952500" cy="952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BBC84B-9A44-AD43-915F-EA2939C046D3}"/>
              </a:ext>
            </a:extLst>
          </p:cNvPr>
          <p:cNvSpPr txBox="1"/>
          <p:nvPr/>
        </p:nvSpPr>
        <p:spPr>
          <a:xfrm>
            <a:off x="1438384" y="553348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Usuario</a:t>
            </a:r>
            <a:endParaRPr lang="en-US" dirty="0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E71BF70E-D78E-A54F-90D0-4E93C36FAC3D}"/>
              </a:ext>
            </a:extLst>
          </p:cNvPr>
          <p:cNvCxnSpPr>
            <a:cxnSpLocks/>
            <a:stCxn id="17" idx="0"/>
            <a:endCxn id="8" idx="2"/>
          </p:cNvCxnSpPr>
          <p:nvPr/>
        </p:nvCxnSpPr>
        <p:spPr>
          <a:xfrm rot="5400000" flipH="1" flipV="1">
            <a:off x="1122903" y="3835467"/>
            <a:ext cx="1494496" cy="7219"/>
          </a:xfrm>
          <a:prstGeom prst="curvedConnector3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B146178-72F2-974B-BB4F-8808455E4F2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225771" y="2353164"/>
            <a:ext cx="1622851" cy="738664"/>
          </a:xfrm>
          <a:prstGeom prst="curvedConnector3">
            <a:avLst>
              <a:gd name="adj1" fmla="val 72384"/>
            </a:avLst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75853034-607F-5A46-AF53-671BEBDC74EB}"/>
              </a:ext>
            </a:extLst>
          </p:cNvPr>
          <p:cNvSpPr/>
          <p:nvPr/>
        </p:nvSpPr>
        <p:spPr>
          <a:xfrm>
            <a:off x="2144227" y="4140896"/>
            <a:ext cx="2546770" cy="853384"/>
          </a:xfrm>
          <a:prstGeom prst="wedgeEllipseCallout">
            <a:avLst>
              <a:gd name="adj1" fmla="val -45278"/>
              <a:gd name="adj2" fmla="val 57632"/>
            </a:avLst>
          </a:prstGeom>
          <a:solidFill>
            <a:schemeClr val="accent1"/>
          </a:solidFill>
          <a:ln>
            <a:solidFill>
              <a:schemeClr val="accent1">
                <a:shade val="50000"/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user: </a:t>
            </a:r>
            <a:r>
              <a:rPr lang="en-US" sz="1600" i="1" dirty="0">
                <a:solidFill>
                  <a:schemeClr val="tx1"/>
                </a:solidFill>
              </a:rPr>
              <a:t>eve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pass: </a:t>
            </a:r>
            <a:r>
              <a:rPr lang="en-US" sz="1600" i="1" dirty="0">
                <a:solidFill>
                  <a:srgbClr val="C00000"/>
                </a:solidFill>
              </a:rPr>
              <a:t>ABCDEFG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A2E31EB4-DA07-574F-AF8A-4C27D3735E8E}"/>
              </a:ext>
            </a:extLst>
          </p:cNvPr>
          <p:cNvSpPr/>
          <p:nvPr/>
        </p:nvSpPr>
        <p:spPr>
          <a:xfrm>
            <a:off x="3576181" y="1681028"/>
            <a:ext cx="2968668" cy="2304908"/>
          </a:xfrm>
          <a:prstGeom prst="can">
            <a:avLst/>
          </a:prstGeom>
          <a:solidFill>
            <a:schemeClr val="accent1">
              <a:alpha val="82000"/>
            </a:schemeClr>
          </a:solidFill>
          <a:ln>
            <a:solidFill>
              <a:schemeClr val="accent1">
                <a:shade val="50000"/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93290B-35DE-2740-87F9-3E1EBBF4BEC8}"/>
              </a:ext>
            </a:extLst>
          </p:cNvPr>
          <p:cNvSpPr txBox="1"/>
          <p:nvPr/>
        </p:nvSpPr>
        <p:spPr>
          <a:xfrm>
            <a:off x="4496981" y="1786746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F2B7407-F54F-8E4E-B55C-FA39C397C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061705"/>
              </p:ext>
            </p:extLst>
          </p:nvPr>
        </p:nvGraphicFramePr>
        <p:xfrm>
          <a:off x="3848622" y="2444177"/>
          <a:ext cx="24237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195">
                  <a:extLst>
                    <a:ext uri="{9D8B030D-6E8A-4147-A177-3AD203B41FA5}">
                      <a16:colId xmlns:a16="http://schemas.microsoft.com/office/drawing/2014/main" val="3099737838"/>
                    </a:ext>
                  </a:extLst>
                </a:gridCol>
                <a:gridCol w="839244">
                  <a:extLst>
                    <a:ext uri="{9D8B030D-6E8A-4147-A177-3AD203B41FA5}">
                      <a16:colId xmlns:a16="http://schemas.microsoft.com/office/drawing/2014/main" val="832907464"/>
                    </a:ext>
                  </a:extLst>
                </a:gridCol>
                <a:gridCol w="1008347">
                  <a:extLst>
                    <a:ext uri="{9D8B030D-6E8A-4147-A177-3AD203B41FA5}">
                      <a16:colId xmlns:a16="http://schemas.microsoft.com/office/drawing/2014/main" val="1141760440"/>
                    </a:ext>
                  </a:extLst>
                </a:gridCol>
              </a:tblGrid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97765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5163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470997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5164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ABCDEFG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265560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5165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27319"/>
                  </a:ext>
                </a:extLst>
              </a:tr>
            </a:tbl>
          </a:graphicData>
        </a:graphic>
      </p:graphicFrame>
      <p:pic>
        <p:nvPicPr>
          <p:cNvPr id="24" name="Graphic 23">
            <a:extLst>
              <a:ext uri="{FF2B5EF4-FFF2-40B4-BE49-F238E27FC236}">
                <a16:creationId xmlns:a16="http://schemas.microsoft.com/office/drawing/2014/main" id="{29526945-CCB0-3041-B7E9-1015ACB53B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25775" y="4614628"/>
            <a:ext cx="952500" cy="9525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615CE2-F4DC-6A4C-9BC9-8B65BB21197D}"/>
              </a:ext>
            </a:extLst>
          </p:cNvPr>
          <p:cNvSpPr txBox="1"/>
          <p:nvPr/>
        </p:nvSpPr>
        <p:spPr>
          <a:xfrm>
            <a:off x="6006986" y="5578042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Atacante</a:t>
            </a:r>
            <a:endParaRPr lang="en-US" dirty="0"/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9E343B43-8C29-C14B-B106-F29A19F9789E}"/>
              </a:ext>
            </a:extLst>
          </p:cNvPr>
          <p:cNvCxnSpPr>
            <a:cxnSpLocks/>
            <a:endCxn id="24" idx="0"/>
          </p:cNvCxnSpPr>
          <p:nvPr/>
        </p:nvCxnSpPr>
        <p:spPr>
          <a:xfrm rot="16200000" flipH="1">
            <a:off x="5574146" y="3686749"/>
            <a:ext cx="1522800" cy="332957"/>
          </a:xfrm>
          <a:prstGeom prst="curvedConnector3">
            <a:avLst>
              <a:gd name="adj1" fmla="val -25676"/>
            </a:avLst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FE4F600-5B81-8C47-99BC-5D8CBC86C129}"/>
              </a:ext>
            </a:extLst>
          </p:cNvPr>
          <p:cNvSpPr txBox="1"/>
          <p:nvPr/>
        </p:nvSpPr>
        <p:spPr>
          <a:xfrm>
            <a:off x="5226796" y="4119940"/>
            <a:ext cx="131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breach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739CCA-E65E-5C48-9610-378E29E2B701}"/>
              </a:ext>
            </a:extLst>
          </p:cNvPr>
          <p:cNvSpPr/>
          <p:nvPr/>
        </p:nvSpPr>
        <p:spPr>
          <a:xfrm>
            <a:off x="7360920" y="1745659"/>
            <a:ext cx="416405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Y" sz="3200" dirty="0"/>
              <a:t>Si los datos sensibles no se protegen, un incidente de seguridad puede desencadenar en una filtración de datos de gran escala.</a:t>
            </a:r>
            <a:endParaRPr lang="es-UY" sz="5400" dirty="0"/>
          </a:p>
        </p:txBody>
      </p:sp>
      <p:sp>
        <p:nvSpPr>
          <p:cNvPr id="3" name="Google Shape;91;p2">
            <a:extLst>
              <a:ext uri="{FF2B5EF4-FFF2-40B4-BE49-F238E27FC236}">
                <a16:creationId xmlns:a16="http://schemas.microsoft.com/office/drawing/2014/main" id="{B8DE6664-5E1E-25AB-A11A-2670FD57425B}"/>
              </a:ext>
            </a:extLst>
          </p:cNvPr>
          <p:cNvSpPr/>
          <p:nvPr/>
        </p:nvSpPr>
        <p:spPr>
          <a:xfrm>
            <a:off x="186475" y="335525"/>
            <a:ext cx="15594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Ataque-Gramas</a:t>
            </a:r>
            <a:endParaRPr lang="es-UY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5833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19745" y="47556"/>
            <a:ext cx="10515600" cy="1028905"/>
          </a:xfrm>
        </p:spPr>
        <p:txBody>
          <a:bodyPr>
            <a:normAutofit/>
          </a:bodyPr>
          <a:lstStyle/>
          <a:p>
            <a:r>
              <a:rPr lang="es-UY" b="1" dirty="0"/>
              <a:t>Hashes sin sal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C86D53-E484-A94C-B33B-6CAD9A8055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810" t="32962" r="2089" b="37637"/>
          <a:stretch/>
        </p:blipFill>
        <p:spPr>
          <a:xfrm>
            <a:off x="948004" y="1789774"/>
            <a:ext cx="718457" cy="872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D73A4-34F7-BB4F-A702-D68B3A75FFA4}"/>
              </a:ext>
            </a:extLst>
          </p:cNvPr>
          <p:cNvSpPr txBox="1"/>
          <p:nvPr/>
        </p:nvSpPr>
        <p:spPr>
          <a:xfrm>
            <a:off x="948004" y="2595525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/login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7DB8B7E-0945-BA4E-92AC-0C5EE259C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4529253"/>
            <a:ext cx="952500" cy="952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BBC84B-9A44-AD43-915F-EA2939C046D3}"/>
              </a:ext>
            </a:extLst>
          </p:cNvPr>
          <p:cNvSpPr txBox="1"/>
          <p:nvPr/>
        </p:nvSpPr>
        <p:spPr>
          <a:xfrm>
            <a:off x="887652" y="5450623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/>
              <a:t>Usuario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E71BF70E-D78E-A54F-90D0-4E93C36FAC3D}"/>
              </a:ext>
            </a:extLst>
          </p:cNvPr>
          <p:cNvCxnSpPr>
            <a:cxnSpLocks/>
            <a:stCxn id="17" idx="0"/>
            <a:endCxn id="8" idx="2"/>
          </p:cNvCxnSpPr>
          <p:nvPr/>
        </p:nvCxnSpPr>
        <p:spPr>
          <a:xfrm rot="5400000" flipH="1" flipV="1">
            <a:off x="532252" y="3747055"/>
            <a:ext cx="1564396" cy="1"/>
          </a:xfrm>
          <a:prstGeom prst="curvedConnector3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B146178-72F2-974B-BB4F-8808455E4F2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666461" y="2226193"/>
            <a:ext cx="1638144" cy="842889"/>
          </a:xfrm>
          <a:prstGeom prst="curvedConnector3">
            <a:avLst>
              <a:gd name="adj1" fmla="val 48853"/>
            </a:avLst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75853034-607F-5A46-AF53-671BEBDC74EB}"/>
              </a:ext>
            </a:extLst>
          </p:cNvPr>
          <p:cNvSpPr/>
          <p:nvPr/>
        </p:nvSpPr>
        <p:spPr>
          <a:xfrm>
            <a:off x="1584917" y="4013925"/>
            <a:ext cx="2546770" cy="853384"/>
          </a:xfrm>
          <a:prstGeom prst="wedgeEllipseCallout">
            <a:avLst>
              <a:gd name="adj1" fmla="val -45278"/>
              <a:gd name="adj2" fmla="val 57632"/>
            </a:avLst>
          </a:prstGeom>
          <a:solidFill>
            <a:schemeClr val="accent1">
              <a:alpha val="77000"/>
            </a:schemeClr>
          </a:solidFill>
          <a:ln>
            <a:solidFill>
              <a:schemeClr val="accent1">
                <a:shade val="50000"/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user: </a:t>
            </a:r>
            <a:r>
              <a:rPr lang="en-US" sz="1600" i="1" dirty="0">
                <a:solidFill>
                  <a:schemeClr val="tx1"/>
                </a:solidFill>
              </a:rPr>
              <a:t>eve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pass: </a:t>
            </a:r>
            <a:r>
              <a:rPr lang="en-US" sz="1600" i="1" dirty="0">
                <a:solidFill>
                  <a:srgbClr val="FFFF00"/>
                </a:solidFill>
              </a:rPr>
              <a:t>ABCDEFG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A2E31EB4-DA07-574F-AF8A-4C27D3735E8E}"/>
              </a:ext>
            </a:extLst>
          </p:cNvPr>
          <p:cNvSpPr/>
          <p:nvPr/>
        </p:nvSpPr>
        <p:spPr>
          <a:xfrm>
            <a:off x="3016871" y="1554057"/>
            <a:ext cx="2968668" cy="2304908"/>
          </a:xfrm>
          <a:prstGeom prst="can">
            <a:avLst/>
          </a:prstGeom>
          <a:solidFill>
            <a:schemeClr val="accent1">
              <a:alpha val="67000"/>
            </a:schemeClr>
          </a:solidFill>
          <a:ln>
            <a:solidFill>
              <a:schemeClr val="accent1">
                <a:shade val="50000"/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93290B-35DE-2740-87F9-3E1EBBF4BEC8}"/>
              </a:ext>
            </a:extLst>
          </p:cNvPr>
          <p:cNvSpPr txBox="1"/>
          <p:nvPr/>
        </p:nvSpPr>
        <p:spPr>
          <a:xfrm>
            <a:off x="3937671" y="1659775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F2B7407-F54F-8E4E-B55C-FA39C397C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852498"/>
              </p:ext>
            </p:extLst>
          </p:nvPr>
        </p:nvGraphicFramePr>
        <p:xfrm>
          <a:off x="3306922" y="2371044"/>
          <a:ext cx="24237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195">
                  <a:extLst>
                    <a:ext uri="{9D8B030D-6E8A-4147-A177-3AD203B41FA5}">
                      <a16:colId xmlns:a16="http://schemas.microsoft.com/office/drawing/2014/main" val="3099737838"/>
                    </a:ext>
                  </a:extLst>
                </a:gridCol>
                <a:gridCol w="839244">
                  <a:extLst>
                    <a:ext uri="{9D8B030D-6E8A-4147-A177-3AD203B41FA5}">
                      <a16:colId xmlns:a16="http://schemas.microsoft.com/office/drawing/2014/main" val="832907464"/>
                    </a:ext>
                  </a:extLst>
                </a:gridCol>
                <a:gridCol w="1008347">
                  <a:extLst>
                    <a:ext uri="{9D8B030D-6E8A-4147-A177-3AD203B41FA5}">
                      <a16:colId xmlns:a16="http://schemas.microsoft.com/office/drawing/2014/main" val="1141760440"/>
                    </a:ext>
                  </a:extLst>
                </a:gridCol>
              </a:tblGrid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passhash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97765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5163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470997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5164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E9A92A2…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265560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5165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27319"/>
                  </a:ext>
                </a:extLst>
              </a:tr>
            </a:tbl>
          </a:graphicData>
        </a:graphic>
      </p:graphicFrame>
      <p:pic>
        <p:nvPicPr>
          <p:cNvPr id="24" name="Graphic 23">
            <a:extLst>
              <a:ext uri="{FF2B5EF4-FFF2-40B4-BE49-F238E27FC236}">
                <a16:creationId xmlns:a16="http://schemas.microsoft.com/office/drawing/2014/main" id="{29526945-CCB0-3041-B7E9-1015ACB53B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4792" y="4529253"/>
            <a:ext cx="952500" cy="9525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615CE2-F4DC-6A4C-9BC9-8B65BB21197D}"/>
              </a:ext>
            </a:extLst>
          </p:cNvPr>
          <p:cNvSpPr txBox="1"/>
          <p:nvPr/>
        </p:nvSpPr>
        <p:spPr>
          <a:xfrm>
            <a:off x="5442590" y="5453449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/>
              <a:t>Atacante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E4F600-5B81-8C47-99BC-5D8CBC86C129}"/>
              </a:ext>
            </a:extLst>
          </p:cNvPr>
          <p:cNvSpPr txBox="1"/>
          <p:nvPr/>
        </p:nvSpPr>
        <p:spPr>
          <a:xfrm>
            <a:off x="4615430" y="4100645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UY" dirty="0"/>
              <a:t>Brecha de </a:t>
            </a:r>
          </a:p>
          <a:p>
            <a:pPr algn="ctr"/>
            <a:r>
              <a:rPr lang="es-UY" dirty="0"/>
              <a:t>datos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24BC77C3-685E-0E43-B15B-A20EA9FF91F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05878" y="3356954"/>
            <a:ext cx="1522802" cy="727525"/>
          </a:xfrm>
          <a:prstGeom prst="curvedConnector3">
            <a:avLst>
              <a:gd name="adj1" fmla="val -15805"/>
            </a:avLst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4C19FCB7-532C-BC4F-A5E6-AE42EE5AF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063704"/>
              </p:ext>
            </p:extLst>
          </p:nvPr>
        </p:nvGraphicFramePr>
        <p:xfrm>
          <a:off x="6518029" y="4360300"/>
          <a:ext cx="2744901" cy="1280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3190">
                  <a:extLst>
                    <a:ext uri="{9D8B030D-6E8A-4147-A177-3AD203B41FA5}">
                      <a16:colId xmlns:a16="http://schemas.microsoft.com/office/drawing/2014/main" val="3099737838"/>
                    </a:ext>
                  </a:extLst>
                </a:gridCol>
                <a:gridCol w="669773">
                  <a:extLst>
                    <a:ext uri="{9D8B030D-6E8A-4147-A177-3AD203B41FA5}">
                      <a16:colId xmlns:a16="http://schemas.microsoft.com/office/drawing/2014/main" val="832907464"/>
                    </a:ext>
                  </a:extLst>
                </a:gridCol>
                <a:gridCol w="1141938">
                  <a:extLst>
                    <a:ext uri="{9D8B030D-6E8A-4147-A177-3AD203B41FA5}">
                      <a16:colId xmlns:a16="http://schemas.microsoft.com/office/drawing/2014/main" val="1141760440"/>
                    </a:ext>
                  </a:extLst>
                </a:gridCol>
              </a:tblGrid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md5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sha256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97765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470997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ABCDEFG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BB74…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E9A92A2…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265560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27319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69026FA9-52F8-EC4D-AA8E-D6D4746E6175}"/>
              </a:ext>
            </a:extLst>
          </p:cNvPr>
          <p:cNvSpPr txBox="1"/>
          <p:nvPr/>
        </p:nvSpPr>
        <p:spPr>
          <a:xfrm>
            <a:off x="6812812" y="3990968"/>
            <a:ext cx="2074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/>
              <a:t>Hashes </a:t>
            </a:r>
            <a:r>
              <a:rPr lang="es-UY" dirty="0" err="1"/>
              <a:t>precomputados</a:t>
            </a:r>
            <a:endParaRPr lang="es-UY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FD92E2-C672-5C44-B2A5-BB3855481940}"/>
              </a:ext>
            </a:extLst>
          </p:cNvPr>
          <p:cNvSpPr/>
          <p:nvPr/>
        </p:nvSpPr>
        <p:spPr>
          <a:xfrm>
            <a:off x="6597840" y="738586"/>
            <a:ext cx="457414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Y" sz="3200" dirty="0"/>
              <a:t>Si los hashes de las contraseñas no utilizan una sal, atacantes pueden determinarlas probando distintos valores </a:t>
            </a:r>
            <a:r>
              <a:rPr lang="es-UY" sz="3200" dirty="0" err="1"/>
              <a:t>precomputados</a:t>
            </a:r>
            <a:endParaRPr lang="es-UY" sz="5400" dirty="0"/>
          </a:p>
        </p:txBody>
      </p:sp>
      <p:sp>
        <p:nvSpPr>
          <p:cNvPr id="3" name="Google Shape;91;p2">
            <a:extLst>
              <a:ext uri="{FF2B5EF4-FFF2-40B4-BE49-F238E27FC236}">
                <a16:creationId xmlns:a16="http://schemas.microsoft.com/office/drawing/2014/main" id="{788F0481-5ABD-EB31-5255-EFED6DCF9055}"/>
              </a:ext>
            </a:extLst>
          </p:cNvPr>
          <p:cNvSpPr/>
          <p:nvPr/>
        </p:nvSpPr>
        <p:spPr>
          <a:xfrm>
            <a:off x="186475" y="335525"/>
            <a:ext cx="15594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Ataque-Gramas</a:t>
            </a:r>
            <a:endParaRPr lang="es-UY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6798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2BA3-307F-D840-9F44-974A71B2E19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93759" y="91886"/>
            <a:ext cx="9435679" cy="895136"/>
          </a:xfrm>
        </p:spPr>
        <p:txBody>
          <a:bodyPr/>
          <a:lstStyle/>
          <a:p>
            <a:r>
              <a:rPr lang="es-UY" b="1" dirty="0"/>
              <a:t>Adivinar contraseñas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D8679-1F9A-2648-8F7C-86B30C5BB2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810" t="32962" r="2089" b="37637"/>
          <a:stretch/>
        </p:blipFill>
        <p:spPr>
          <a:xfrm>
            <a:off x="4958235" y="1482863"/>
            <a:ext cx="718457" cy="8728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B10130-A562-DD4F-BCBD-74A67D5A6E59}"/>
              </a:ext>
            </a:extLst>
          </p:cNvPr>
          <p:cNvSpPr txBox="1"/>
          <p:nvPr/>
        </p:nvSpPr>
        <p:spPr>
          <a:xfrm>
            <a:off x="4889342" y="2355700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/login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058B272-AACE-CA40-ACD0-650290D3E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10518" y="1443031"/>
            <a:ext cx="952500" cy="95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861651-A63F-2341-9B45-5037976551C7}"/>
              </a:ext>
            </a:extLst>
          </p:cNvPr>
          <p:cNvSpPr txBox="1"/>
          <p:nvPr/>
        </p:nvSpPr>
        <p:spPr>
          <a:xfrm>
            <a:off x="2198316" y="236722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/>
              <a:t>Atacante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B399A93-1375-A142-B811-E56CD1A01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245016"/>
              </p:ext>
            </p:extLst>
          </p:nvPr>
        </p:nvGraphicFramePr>
        <p:xfrm>
          <a:off x="707721" y="1482863"/>
          <a:ext cx="1302705" cy="13716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302705">
                  <a:extLst>
                    <a:ext uri="{9D8B030D-6E8A-4147-A177-3AD203B41FA5}">
                      <a16:colId xmlns:a16="http://schemas.microsoft.com/office/drawing/2014/main" val="3099737838"/>
                    </a:ext>
                  </a:extLst>
                </a:gridCol>
              </a:tblGrid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123456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470997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265560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27319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ABCDEFG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782707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12359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6969D6-52B2-2D4D-9BD3-A2D9CEE20C7A}"/>
              </a:ext>
            </a:extLst>
          </p:cNvPr>
          <p:cNvSpPr txBox="1"/>
          <p:nvPr/>
        </p:nvSpPr>
        <p:spPr>
          <a:xfrm>
            <a:off x="761850" y="2925455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/>
              <a:t>Contraseñas</a:t>
            </a:r>
          </a:p>
          <a:p>
            <a:r>
              <a:rPr lang="es-UY" dirty="0"/>
              <a:t>Comunes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D7B3EE-DF53-E649-A73D-7981F8164B0C}"/>
              </a:ext>
            </a:extLst>
          </p:cNvPr>
          <p:cNvCxnSpPr>
            <a:cxnSpLocks/>
          </p:cNvCxnSpPr>
          <p:nvPr/>
        </p:nvCxnSpPr>
        <p:spPr>
          <a:xfrm flipH="1">
            <a:off x="2566012" y="2688488"/>
            <a:ext cx="8744" cy="3610958"/>
          </a:xfrm>
          <a:prstGeom prst="line">
            <a:avLst/>
          </a:prstGeom>
          <a:ln w="349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CD0E3E-4EA2-A044-9E70-1BADEEACE9C4}"/>
              </a:ext>
            </a:extLst>
          </p:cNvPr>
          <p:cNvCxnSpPr>
            <a:cxnSpLocks/>
          </p:cNvCxnSpPr>
          <p:nvPr/>
        </p:nvCxnSpPr>
        <p:spPr>
          <a:xfrm>
            <a:off x="5214196" y="2691207"/>
            <a:ext cx="0" cy="3551872"/>
          </a:xfrm>
          <a:prstGeom prst="line">
            <a:avLst/>
          </a:prstGeom>
          <a:ln w="349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C0FBE9ED-0A51-DC44-B610-9B72D88A610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 amt="4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1217">
            <a:off x="5899831" y="1454165"/>
            <a:ext cx="2359314" cy="25810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94D0933-D312-5A45-B115-9DACCD38BF5A}"/>
              </a:ext>
            </a:extLst>
          </p:cNvPr>
          <p:cNvSpPr txBox="1"/>
          <p:nvPr/>
        </p:nvSpPr>
        <p:spPr>
          <a:xfrm>
            <a:off x="6326765" y="4024077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/>
              <a:t>Política de </a:t>
            </a:r>
          </a:p>
          <a:p>
            <a:r>
              <a:rPr lang="es-UY" dirty="0"/>
              <a:t>Contraseñas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1444E6-93CC-7C4A-A11E-AB559843EDAD}"/>
              </a:ext>
            </a:extLst>
          </p:cNvPr>
          <p:cNvSpPr txBox="1"/>
          <p:nvPr/>
        </p:nvSpPr>
        <p:spPr>
          <a:xfrm>
            <a:off x="6778764" y="1592766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1400" strike="sngStrike" dirty="0"/>
              <a:t>Bloqueo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7F43FB-6CA6-0547-AD01-C445EAFD5372}"/>
              </a:ext>
            </a:extLst>
          </p:cNvPr>
          <p:cNvSpPr txBox="1"/>
          <p:nvPr/>
        </p:nvSpPr>
        <p:spPr>
          <a:xfrm>
            <a:off x="6517740" y="1951708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1400" strike="sngStrike" dirty="0"/>
              <a:t>Complejidad</a:t>
            </a:r>
            <a:endParaRPr lang="es-UY" sz="1200" strike="sngStrike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3C0ABE-3687-3840-9DE4-121F5FA9B675}"/>
              </a:ext>
            </a:extLst>
          </p:cNvPr>
          <p:cNvCxnSpPr>
            <a:cxnSpLocks/>
          </p:cNvCxnSpPr>
          <p:nvPr/>
        </p:nvCxnSpPr>
        <p:spPr>
          <a:xfrm>
            <a:off x="2574756" y="3070532"/>
            <a:ext cx="2630695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1D6BA40-C7AF-704D-9B1F-8219FDA4F934}"/>
              </a:ext>
            </a:extLst>
          </p:cNvPr>
          <p:cNvSpPr txBox="1"/>
          <p:nvPr/>
        </p:nvSpPr>
        <p:spPr>
          <a:xfrm>
            <a:off x="3690772" y="2740789"/>
            <a:ext cx="1534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/>
              <a:t>intento '</a:t>
            </a:r>
            <a:r>
              <a:rPr lang="es-UY" i="1" dirty="0"/>
              <a:t>123456' </a:t>
            </a:r>
            <a:r>
              <a:rPr lang="es-UY" dirty="0"/>
              <a:t>!</a:t>
            </a:r>
            <a:endParaRPr lang="es-UY" i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B5DCAEF-9286-B34F-8AD5-A76E9CE82105}"/>
              </a:ext>
            </a:extLst>
          </p:cNvPr>
          <p:cNvCxnSpPr>
            <a:cxnSpLocks/>
          </p:cNvCxnSpPr>
          <p:nvPr/>
        </p:nvCxnSpPr>
        <p:spPr>
          <a:xfrm flipH="1">
            <a:off x="2566501" y="3085069"/>
            <a:ext cx="2647695" cy="853538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48F63D0-8888-8A4E-83FB-2E07A3303CB2}"/>
              </a:ext>
            </a:extLst>
          </p:cNvPr>
          <p:cNvSpPr txBox="1"/>
          <p:nvPr/>
        </p:nvSpPr>
        <p:spPr>
          <a:xfrm rot="20570414">
            <a:off x="2532856" y="3384805"/>
            <a:ext cx="1766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/>
              <a:t>Contraseña inválida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17866F-70FF-4E42-8C2F-FA2A56493E9E}"/>
              </a:ext>
            </a:extLst>
          </p:cNvPr>
          <p:cNvCxnSpPr>
            <a:cxnSpLocks/>
          </p:cNvCxnSpPr>
          <p:nvPr/>
        </p:nvCxnSpPr>
        <p:spPr>
          <a:xfrm>
            <a:off x="2567504" y="3963659"/>
            <a:ext cx="2646692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453EB07-703B-174C-A38E-CD5CB15BBC9E}"/>
              </a:ext>
            </a:extLst>
          </p:cNvPr>
          <p:cNvSpPr txBox="1"/>
          <p:nvPr/>
        </p:nvSpPr>
        <p:spPr>
          <a:xfrm>
            <a:off x="3566263" y="3635230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/>
              <a:t>intento '</a:t>
            </a:r>
            <a:r>
              <a:rPr lang="es-UY" i="1" dirty="0" err="1"/>
              <a:t>password</a:t>
            </a:r>
            <a:r>
              <a:rPr lang="es-UY" i="1" dirty="0"/>
              <a:t>' </a:t>
            </a:r>
            <a:r>
              <a:rPr lang="es-UY" dirty="0"/>
              <a:t>!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EFCF0BD-0245-0946-9215-D888DB9EB2BA}"/>
              </a:ext>
            </a:extLst>
          </p:cNvPr>
          <p:cNvCxnSpPr>
            <a:cxnSpLocks/>
          </p:cNvCxnSpPr>
          <p:nvPr/>
        </p:nvCxnSpPr>
        <p:spPr>
          <a:xfrm flipH="1">
            <a:off x="2566012" y="3994550"/>
            <a:ext cx="2639439" cy="868135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10B6A8D-7E8E-E44E-AFBA-670C4A81E98C}"/>
              </a:ext>
            </a:extLst>
          </p:cNvPr>
          <p:cNvSpPr txBox="1"/>
          <p:nvPr/>
        </p:nvSpPr>
        <p:spPr>
          <a:xfrm rot="20563066">
            <a:off x="2532650" y="4287234"/>
            <a:ext cx="1766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/>
              <a:t>Contraseña inválida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08D5C5-2014-B34C-895D-C7B07265EF5E}"/>
              </a:ext>
            </a:extLst>
          </p:cNvPr>
          <p:cNvSpPr txBox="1"/>
          <p:nvPr/>
        </p:nvSpPr>
        <p:spPr>
          <a:xfrm>
            <a:off x="3793578" y="444229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00F4E6-168E-2F48-A802-F439CB5AFAC2}"/>
              </a:ext>
            </a:extLst>
          </p:cNvPr>
          <p:cNvCxnSpPr>
            <a:cxnSpLocks/>
          </p:cNvCxnSpPr>
          <p:nvPr/>
        </p:nvCxnSpPr>
        <p:spPr>
          <a:xfrm>
            <a:off x="2583501" y="5288238"/>
            <a:ext cx="2630695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506C3FB-36CC-7848-8DF5-AF92ED93240B}"/>
              </a:ext>
            </a:extLst>
          </p:cNvPr>
          <p:cNvSpPr txBox="1"/>
          <p:nvPr/>
        </p:nvSpPr>
        <p:spPr>
          <a:xfrm>
            <a:off x="3538663" y="4987342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/>
              <a:t>intento '</a:t>
            </a:r>
            <a:r>
              <a:rPr lang="es-UY" i="1" dirty="0"/>
              <a:t>ABCDEFG' </a:t>
            </a:r>
            <a:r>
              <a:rPr lang="es-UY" dirty="0"/>
              <a:t>!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539125-C3EA-0940-BC5D-1594A5FC35A4}"/>
              </a:ext>
            </a:extLst>
          </p:cNvPr>
          <p:cNvCxnSpPr>
            <a:cxnSpLocks/>
          </p:cNvCxnSpPr>
          <p:nvPr/>
        </p:nvCxnSpPr>
        <p:spPr>
          <a:xfrm flipH="1">
            <a:off x="2566012" y="5333674"/>
            <a:ext cx="2639439" cy="768156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9C91574-6A93-6C4F-86F8-8A08CEE96510}"/>
              </a:ext>
            </a:extLst>
          </p:cNvPr>
          <p:cNvSpPr txBox="1"/>
          <p:nvPr/>
        </p:nvSpPr>
        <p:spPr>
          <a:xfrm rot="20638428">
            <a:off x="2650539" y="5563863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 err="1"/>
              <a:t>Login</a:t>
            </a:r>
            <a:r>
              <a:rPr lang="es-UY" dirty="0"/>
              <a:t> autorizado!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445ED4-3902-134B-85FA-37CE02533BA0}"/>
              </a:ext>
            </a:extLst>
          </p:cNvPr>
          <p:cNvSpPr/>
          <p:nvPr/>
        </p:nvSpPr>
        <p:spPr>
          <a:xfrm>
            <a:off x="8261675" y="1175633"/>
            <a:ext cx="336776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Y" sz="2400" dirty="0"/>
              <a:t>El ataque de intento de adivinar la contraseña es el tipo de ataque más simple.</a:t>
            </a:r>
          </a:p>
          <a:p>
            <a:r>
              <a:rPr lang="es-UY" sz="2400" dirty="0"/>
              <a:t>La falta de un mecanismo de bloqueo por varios intentos y de requerir una complejidad dada, permiten que este tipo de ataque suceda.</a:t>
            </a:r>
          </a:p>
        </p:txBody>
      </p:sp>
      <p:sp>
        <p:nvSpPr>
          <p:cNvPr id="8" name="Google Shape;91;p2">
            <a:extLst>
              <a:ext uri="{FF2B5EF4-FFF2-40B4-BE49-F238E27FC236}">
                <a16:creationId xmlns:a16="http://schemas.microsoft.com/office/drawing/2014/main" id="{6F709CBA-7E98-D5C5-F995-0CA8CC5D48F2}"/>
              </a:ext>
            </a:extLst>
          </p:cNvPr>
          <p:cNvSpPr/>
          <p:nvPr/>
        </p:nvSpPr>
        <p:spPr>
          <a:xfrm>
            <a:off x="186475" y="335525"/>
            <a:ext cx="15594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Y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Ataque-Gramas</a:t>
            </a:r>
            <a:endParaRPr lang="es-UY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7814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2660</TotalTime>
  <Words>1954</Words>
  <Application>Microsoft Office PowerPoint</Application>
  <PresentationFormat>Widescreen</PresentationFormat>
  <Paragraphs>411</Paragraphs>
  <Slides>65</Slides>
  <Notes>46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Bradley Hand</vt:lpstr>
      <vt:lpstr>Courier New</vt:lpstr>
      <vt:lpstr>Arial</vt:lpstr>
      <vt:lpstr>Courier</vt:lpstr>
      <vt:lpstr>Century Gothic</vt:lpstr>
      <vt:lpstr>Calibri</vt:lpstr>
      <vt:lpstr>Office Theme</vt:lpstr>
      <vt:lpstr>PowerPoint Presentation</vt:lpstr>
      <vt:lpstr>PowerPoint Presentation</vt:lpstr>
      <vt:lpstr>Ataque-Gramas</vt:lpstr>
      <vt:lpstr>Evasión de Autenticación</vt:lpstr>
      <vt:lpstr>Confianza en entradas de datos no fiables</vt:lpstr>
      <vt:lpstr>Ausente o Incorrecta Autorización</vt:lpstr>
      <vt:lpstr>Falta de cifrado de datos sensibles</vt:lpstr>
      <vt:lpstr>Hashes sin sal</vt:lpstr>
      <vt:lpstr>Adivinar contraseñas</vt:lpstr>
      <vt:lpstr>Redirección no validada</vt:lpstr>
      <vt:lpstr>Cross-Site Scripting (XSS)</vt:lpstr>
      <vt:lpstr>Carga de archivo peligroso</vt:lpstr>
      <vt:lpstr>Path Traversal</vt:lpstr>
      <vt:lpstr>Deserialización Insegura</vt:lpstr>
      <vt:lpstr>Previniendo ataques de Software</vt:lpstr>
      <vt:lpstr>La punta del Iceberg</vt:lpstr>
      <vt:lpstr>Validación de Entradas</vt:lpstr>
      <vt:lpstr>Caracteres especiales innecesarios</vt:lpstr>
      <vt:lpstr>Ejemplo de función de validación de entradas</vt:lpstr>
      <vt:lpstr>Algunos ejemplos</vt:lpstr>
      <vt:lpstr>Ataques prevenidos con la validación de entradas</vt:lpstr>
      <vt:lpstr>¿Qué hacemos con los irlandeses?</vt:lpstr>
      <vt:lpstr>En resumen…</vt:lpstr>
      <vt:lpstr>Las concatenaciones</vt:lpstr>
      <vt:lpstr>PowerPoint Presentation</vt:lpstr>
      <vt:lpstr>PowerPoint Presentation</vt:lpstr>
      <vt:lpstr>PowerPoint Presentation</vt:lpstr>
      <vt:lpstr>Respuesta:  top.java</vt:lpstr>
      <vt:lpstr>PowerPoint Presentation</vt:lpstr>
      <vt:lpstr>Respuesta:  top.java</vt:lpstr>
      <vt:lpstr>En resumen…</vt:lpstr>
      <vt:lpstr>Asegurando los datos</vt:lpstr>
      <vt:lpstr>Asegurando los datos</vt:lpstr>
      <vt:lpstr>PowerPoint Presentation</vt:lpstr>
      <vt:lpstr>PowerPoint Presentation</vt:lpstr>
      <vt:lpstr>Respuesta:  hashing_top.java</vt:lpstr>
      <vt:lpstr>PowerPoint Presentation</vt:lpstr>
      <vt:lpstr>Respuesta:  boton.java</vt:lpstr>
      <vt:lpstr>PowerPoint Presentation</vt:lpstr>
      <vt:lpstr>Respuesta:  top.java</vt:lpstr>
      <vt:lpstr>En resumen…</vt:lpstr>
      <vt:lpstr>Proteger las Interfaces de Usuario web (UI)</vt:lpstr>
      <vt:lpstr>Cross-Site Scripting (XSS)</vt:lpstr>
      <vt:lpstr>Defendiéndose de XSS</vt:lpstr>
      <vt:lpstr>Codificación de HTML neutraliza XSS</vt:lpstr>
      <vt:lpstr>PowerPoint Presentation</vt:lpstr>
      <vt:lpstr>PowerPoint Presentation</vt:lpstr>
      <vt:lpstr>Respuesta:  bottom.jsp</vt:lpstr>
      <vt:lpstr>PowerPoint Presentation</vt:lpstr>
      <vt:lpstr>Respuesta:  bottom.html</vt:lpstr>
      <vt:lpstr>PowerPoint Presentation</vt:lpstr>
      <vt:lpstr>Respuesta:  top.html</vt:lpstr>
      <vt:lpstr>PowerPoint Presentation</vt:lpstr>
      <vt:lpstr>Respuesta:  bottom.jsp</vt:lpstr>
      <vt:lpstr>En resumen…</vt:lpstr>
      <vt:lpstr>Referencia indirecta a objetos</vt:lpstr>
      <vt:lpstr>PowerPoint Presentation</vt:lpstr>
      <vt:lpstr>PowerPoint Presentation</vt:lpstr>
      <vt:lpstr>Respuesta:  top.jsp</vt:lpstr>
      <vt:lpstr>En resumen…</vt:lpstr>
      <vt:lpstr>PowerPoint Presentation</vt:lpstr>
      <vt:lpstr>PowerPoint Presentation</vt:lpstr>
      <vt:lpstr>Desafíos para hoy</vt:lpstr>
      <vt:lpstr>Créditos de las imágenes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Gerardo Canedo</cp:lastModifiedBy>
  <cp:revision>82</cp:revision>
  <dcterms:created xsi:type="dcterms:W3CDTF">2018-10-29T16:42:16Z</dcterms:created>
  <dcterms:modified xsi:type="dcterms:W3CDTF">2023-09-16T18:50:00Z</dcterms:modified>
</cp:coreProperties>
</file>